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3.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5"/>
  </p:notesMasterIdLst>
  <p:sldIdLst>
    <p:sldId id="257" r:id="rId3"/>
    <p:sldId id="736" r:id="rId4"/>
    <p:sldId id="909" r:id="rId6"/>
    <p:sldId id="977" r:id="rId7"/>
    <p:sldId id="1203" r:id="rId8"/>
    <p:sldId id="928" r:id="rId9"/>
    <p:sldId id="1196" r:id="rId10"/>
    <p:sldId id="1195" r:id="rId11"/>
    <p:sldId id="1197" r:id="rId12"/>
    <p:sldId id="1201" r:id="rId13"/>
    <p:sldId id="1204" r:id="rId14"/>
    <p:sldId id="1198" r:id="rId15"/>
    <p:sldId id="1199" r:id="rId16"/>
    <p:sldId id="1219" r:id="rId17"/>
    <p:sldId id="1228" r:id="rId18"/>
    <p:sldId id="1229" r:id="rId19"/>
    <p:sldId id="1230" r:id="rId20"/>
    <p:sldId id="1231" r:id="rId21"/>
    <p:sldId id="1226" r:id="rId22"/>
    <p:sldId id="1235" r:id="rId23"/>
    <p:sldId id="1236" r:id="rId24"/>
    <p:sldId id="1227" r:id="rId25"/>
    <p:sldId id="1237" r:id="rId26"/>
    <p:sldId id="1238" r:id="rId27"/>
    <p:sldId id="1232" r:id="rId28"/>
    <p:sldId id="1239" r:id="rId29"/>
    <p:sldId id="1240" r:id="rId30"/>
    <p:sldId id="1241" r:id="rId31"/>
    <p:sldId id="1242" r:id="rId32"/>
    <p:sldId id="1233" r:id="rId33"/>
    <p:sldId id="1234" r:id="rId34"/>
    <p:sldId id="892" r:id="rId35"/>
    <p:sldId id="766" r:id="rId36"/>
  </p:sldIdLst>
  <p:sldSz cx="12192000" cy="6858000"/>
  <p:notesSz cx="6858000" cy="9144000"/>
  <p:custDataLst>
    <p:tags r:id="rId41"/>
  </p:custDataLst>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346D5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934" autoAdjust="0"/>
    <p:restoredTop sz="96391" autoAdjust="0"/>
  </p:normalViewPr>
  <p:slideViewPr>
    <p:cSldViewPr snapToGrid="0">
      <p:cViewPr>
        <p:scale>
          <a:sx n="75" d="100"/>
          <a:sy n="75" d="100"/>
        </p:scale>
        <p:origin x="2184" y="762"/>
      </p:cViewPr>
      <p:guideLst/>
    </p:cSldViewPr>
  </p:slideViewPr>
  <p:outlineViewPr>
    <p:cViewPr>
      <p:scale>
        <a:sx n="33" d="100"/>
        <a:sy n="33" d="100"/>
      </p:scale>
      <p:origin x="0" y="0"/>
    </p:cViewPr>
  </p:outlineViewPr>
  <p:notesTextViewPr>
    <p:cViewPr>
      <p:scale>
        <a:sx n="1" d="1"/>
        <a:sy n="1" d="1"/>
      </p:scale>
      <p:origin x="0" y="0"/>
    </p:cViewPr>
  </p:notesTextViewPr>
  <p:sorterViewPr>
    <p:cViewPr>
      <p:scale>
        <a:sx n="125" d="100"/>
        <a:sy n="125" d="100"/>
      </p:scale>
      <p:origin x="0" y="-3276"/>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notesMaster" Target="notesMasters/notesMaster1.xml"/><Relationship Id="rId41" Type="http://schemas.openxmlformats.org/officeDocument/2006/relationships/tags" Target="tags/tag21.xml"/><Relationship Id="rId40" Type="http://schemas.openxmlformats.org/officeDocument/2006/relationships/commentAuthors" Target="commentAuthors.xml"/><Relationship Id="rId4" Type="http://schemas.openxmlformats.org/officeDocument/2006/relationships/slide" Target="slides/slide2.xml"/><Relationship Id="rId39" Type="http://schemas.openxmlformats.org/officeDocument/2006/relationships/tableStyles" Target="tableStyles.xml"/><Relationship Id="rId38" Type="http://schemas.openxmlformats.org/officeDocument/2006/relationships/viewProps" Target="viewProps.xml"/><Relationship Id="rId37" Type="http://schemas.openxmlformats.org/officeDocument/2006/relationships/presProps" Target="presProps.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eg>
</file>

<file path=ppt/media/image3.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268D523-4D3D-4F11-8579-2B4BF489780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二级</a:t>
            </a:r>
            <a:endParaRPr lang="zh-CN" altLang="en-US"/>
          </a:p>
          <a:p>
            <a:pPr lvl="2"/>
            <a:r>
              <a:rPr lang="zh-CN" altLang="en-US"/>
              <a:t>三级</a:t>
            </a:r>
            <a:endParaRPr lang="zh-CN" altLang="en-US"/>
          </a:p>
          <a:p>
            <a:pPr lvl="3"/>
            <a:r>
              <a:rPr lang="zh-CN" altLang="en-US"/>
              <a:t>四级</a:t>
            </a:r>
            <a:endParaRPr lang="zh-CN" altLang="en-US"/>
          </a:p>
          <a:p>
            <a:pPr lvl="4"/>
            <a:r>
              <a:rPr lang="zh-CN" altLang="en-US"/>
              <a:t>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F20B82E-EF7D-4A61-B6BF-9954BCE8AF0C}"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sym typeface="+mn-ea"/>
            </a:endParaRPr>
          </a:p>
        </p:txBody>
      </p:sp>
      <p:sp>
        <p:nvSpPr>
          <p:cNvPr id="4" name="灯片编号占位符 3"/>
          <p:cNvSpPr>
            <a:spLocks noGrp="1"/>
          </p:cNvSpPr>
          <p:nvPr>
            <p:ph type="sldNum" sz="quarter" idx="10"/>
          </p:nvPr>
        </p:nvSpPr>
        <p:spPr/>
        <p:txBody>
          <a:bodyPr/>
          <a:lstStyle/>
          <a:p>
            <a:fld id="{0B48A77E-79FB-4BFF-B1F0-CFD29F30865E}" type="slidenum">
              <a:rPr lang="en-US" altLang="zh-CN" smtClean="0"/>
            </a:fld>
            <a:endParaRPr lang="en-US" altLang="zh-CN"/>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通过六大类别进行分类，涵盖城市规划、经济、社交、能源、交通、安全、环境等核心领域。</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特征级融合（</a:t>
            </a:r>
            <a:r>
              <a:rPr lang="en-US" altLang="zh-CN"/>
              <a:t>Feature-based Data Fusion</a:t>
            </a:r>
            <a:r>
              <a:rPr lang="zh-CN" altLang="en-US"/>
              <a:t>）</a:t>
            </a:r>
            <a:endParaRPr lang="zh-CN" altLang="en-US"/>
          </a:p>
          <a:p>
            <a:r>
              <a:rPr lang="zh-CN" altLang="en-US"/>
              <a:t>对齐级融合（</a:t>
            </a:r>
            <a:r>
              <a:rPr lang="en-US" altLang="zh-CN"/>
              <a:t>Alignment-based Data Fusion</a:t>
            </a:r>
            <a:r>
              <a:rPr lang="zh-CN" altLang="en-US"/>
              <a:t>）</a:t>
            </a:r>
            <a:endParaRPr lang="zh-CN" altLang="en-US"/>
          </a:p>
          <a:p>
            <a:r>
              <a:rPr lang="zh-CN" altLang="en-US"/>
              <a:t>对比学习融合（</a:t>
            </a:r>
            <a:r>
              <a:rPr lang="en-US" altLang="zh-CN"/>
              <a:t>Contrast-based Data Fusion</a:t>
            </a:r>
            <a:r>
              <a:rPr lang="zh-CN" altLang="en-US"/>
              <a:t>）</a:t>
            </a:r>
            <a:endParaRPr lang="zh-CN" altLang="en-US"/>
          </a:p>
          <a:p>
            <a:r>
              <a:rPr lang="zh-CN" altLang="en-US"/>
              <a:t>生成式融合（</a:t>
            </a:r>
            <a:r>
              <a:rPr lang="en-US" altLang="zh-CN"/>
              <a:t>Generation-based Data Fusion</a:t>
            </a:r>
            <a:r>
              <a:rPr lang="zh-CN" altLang="en-US"/>
              <a:t>）</a:t>
            </a:r>
            <a:endParaRPr lang="zh-CN" altLang="en-US"/>
          </a:p>
          <a:p>
            <a:r>
              <a:rPr lang="en-US" altLang="zh-CN"/>
              <a:t> 1. </a:t>
            </a:r>
            <a:r>
              <a:rPr lang="zh-CN" altLang="en-US"/>
              <a:t>特征级数据融合（</a:t>
            </a:r>
            <a:r>
              <a:rPr lang="en-US" altLang="zh-CN"/>
              <a:t>Feature-based Data Fusion</a:t>
            </a:r>
            <a:r>
              <a:rPr lang="zh-CN" altLang="en-US"/>
              <a:t>）</a:t>
            </a:r>
            <a:endParaRPr lang="zh-CN" altLang="en-US"/>
          </a:p>
          <a:p>
            <a:r>
              <a:rPr lang="zh-CN" altLang="en-US"/>
              <a:t>特征级融合是最基础的数据融合方式，通过对不同数据模态的特征进行直接合并，以增强模型的学习能力。包括：</a:t>
            </a:r>
            <a:endParaRPr lang="zh-CN" altLang="en-US"/>
          </a:p>
          <a:p>
            <a:endParaRPr lang="en-US" altLang="zh-CN"/>
          </a:p>
          <a:p>
            <a:r>
              <a:rPr lang="zh-CN" altLang="en-US"/>
              <a:t>特征加法</a:t>
            </a:r>
            <a:r>
              <a:rPr lang="en-US" altLang="zh-CN"/>
              <a:t>/</a:t>
            </a:r>
            <a:r>
              <a:rPr lang="zh-CN" altLang="en-US"/>
              <a:t>乘法（</a:t>
            </a:r>
            <a:r>
              <a:rPr lang="en-US" altLang="zh-CN"/>
              <a:t>Feature Addition/Multiplication</a:t>
            </a:r>
            <a:r>
              <a:rPr lang="zh-CN" altLang="en-US"/>
              <a:t>）：</a:t>
            </a:r>
            <a:endParaRPr lang="zh-CN" altLang="en-US"/>
          </a:p>
          <a:p>
            <a:r>
              <a:rPr lang="zh-CN" altLang="en-US"/>
              <a:t>直接对两种数据模态的特征进行加法或逐元素乘法。</a:t>
            </a:r>
            <a:endParaRPr lang="zh-CN" altLang="en-US"/>
          </a:p>
          <a:p>
            <a:r>
              <a:rPr lang="zh-CN" altLang="en-US"/>
              <a:t>特征拼接（</a:t>
            </a:r>
            <a:r>
              <a:rPr lang="en-US" altLang="zh-CN"/>
              <a:t>Feature Concatenation</a:t>
            </a:r>
            <a:r>
              <a:rPr lang="zh-CN" altLang="en-US"/>
              <a:t>）：</a:t>
            </a:r>
            <a:endParaRPr lang="zh-CN" altLang="en-US"/>
          </a:p>
          <a:p>
            <a:r>
              <a:rPr lang="zh-CN" altLang="en-US"/>
              <a:t>通过</a:t>
            </a:r>
            <a:r>
              <a:rPr lang="en-US" altLang="zh-CN"/>
              <a:t> concat </a:t>
            </a:r>
            <a:r>
              <a:rPr lang="zh-CN" altLang="en-US"/>
              <a:t>操作将两种数据的特征合并成一个更大维度的特征向量。</a:t>
            </a:r>
            <a:endParaRPr lang="zh-CN" altLang="en-US"/>
          </a:p>
          <a:p>
            <a:r>
              <a:rPr lang="zh-CN" altLang="en-US"/>
              <a:t>基于图的特征融合（</a:t>
            </a:r>
            <a:r>
              <a:rPr lang="en-US" altLang="zh-CN"/>
              <a:t>Graph-based Feature Fusion</a:t>
            </a:r>
            <a:r>
              <a:rPr lang="zh-CN" altLang="en-US"/>
              <a:t>）：</a:t>
            </a:r>
            <a:endParaRPr lang="zh-CN" altLang="en-US"/>
          </a:p>
          <a:p>
            <a:r>
              <a:rPr lang="zh-CN" altLang="en-US"/>
              <a:t>通过构建图神经网络（</a:t>
            </a:r>
            <a:r>
              <a:rPr lang="en-US" altLang="zh-CN"/>
              <a:t>GNN</a:t>
            </a:r>
            <a:r>
              <a:rPr lang="zh-CN" altLang="en-US"/>
              <a:t>），利用不同数据模态（如地理、移动数据）之间的关系进行融合。</a:t>
            </a:r>
            <a:endParaRPr lang="zh-CN" altLang="en-US"/>
          </a:p>
          <a:p>
            <a:r>
              <a:rPr lang="zh-CN" altLang="en-US"/>
              <a:t>📌</a:t>
            </a:r>
            <a:r>
              <a:rPr lang="en-US" altLang="zh-CN"/>
              <a:t> </a:t>
            </a:r>
            <a:r>
              <a:rPr lang="zh-CN" altLang="en-US"/>
              <a:t>适用场景：</a:t>
            </a:r>
            <a:endParaRPr lang="zh-CN" altLang="en-US"/>
          </a:p>
          <a:p>
            <a:r>
              <a:rPr lang="zh-CN" altLang="en-US"/>
              <a:t>适用于数据之间具有明确对应关系的情况，如交通预测、空气质量预测等。</a:t>
            </a:r>
            <a:endParaRPr lang="zh-CN" altLang="en-US"/>
          </a:p>
          <a:p>
            <a:r>
              <a:rPr lang="en-US" altLang="zh-CN"/>
              <a:t>2. </a:t>
            </a:r>
            <a:r>
              <a:rPr lang="zh-CN" altLang="en-US"/>
              <a:t>对齐级数据融合（</a:t>
            </a:r>
            <a:r>
              <a:rPr lang="en-US" altLang="zh-CN"/>
              <a:t>Alignment-based Data Fusion</a:t>
            </a:r>
            <a:r>
              <a:rPr lang="zh-CN" altLang="en-US"/>
              <a:t>）</a:t>
            </a:r>
            <a:endParaRPr lang="zh-CN" altLang="en-US"/>
          </a:p>
          <a:p>
            <a:r>
              <a:rPr lang="zh-CN" altLang="en-US"/>
              <a:t>该方法的核心思想是：通过注意力机制或深度编码器，将不同模态的数据映射到一个共享的特征空间，以确保不同数据源的对齐。</a:t>
            </a:r>
            <a:endParaRPr lang="en-US" altLang="zh-CN"/>
          </a:p>
          <a:p>
            <a:r>
              <a:rPr lang="zh-CN" altLang="en-US"/>
              <a:t>基于注意力机制的对齐（</a:t>
            </a:r>
            <a:r>
              <a:rPr lang="en-US" altLang="zh-CN"/>
              <a:t>Attention-based Alignment</a:t>
            </a:r>
            <a:r>
              <a:rPr lang="zh-CN" altLang="en-US"/>
              <a:t>）：</a:t>
            </a:r>
            <a:endParaRPr lang="zh-CN" altLang="en-US"/>
          </a:p>
          <a:p>
            <a:r>
              <a:rPr lang="zh-CN" altLang="en-US"/>
              <a:t>采用</a:t>
            </a:r>
            <a:r>
              <a:rPr lang="en-US" altLang="zh-CN"/>
              <a:t> Transformer </a:t>
            </a:r>
            <a:r>
              <a:rPr lang="zh-CN" altLang="en-US"/>
              <a:t>结构，通过交叉注意力（</a:t>
            </a:r>
            <a:r>
              <a:rPr lang="en-US" altLang="zh-CN"/>
              <a:t>Cross-Attention</a:t>
            </a:r>
            <a:r>
              <a:rPr lang="zh-CN" altLang="en-US"/>
              <a:t>）机制学习两个数据模态之间的关系。</a:t>
            </a:r>
            <a:endParaRPr lang="zh-CN" altLang="en-US"/>
          </a:p>
          <a:p>
            <a:r>
              <a:rPr lang="zh-CN" altLang="en-US"/>
              <a:t>基于编码器的对齐（</a:t>
            </a:r>
            <a:r>
              <a:rPr lang="en-US" altLang="zh-CN"/>
              <a:t>Encoder-based Alignment</a:t>
            </a:r>
            <a:r>
              <a:rPr lang="zh-CN" altLang="en-US"/>
              <a:t>）：</a:t>
            </a:r>
            <a:endParaRPr lang="zh-CN" altLang="en-US"/>
          </a:p>
          <a:p>
            <a:r>
              <a:rPr lang="zh-CN" altLang="en-US"/>
              <a:t>使用</a:t>
            </a:r>
            <a:r>
              <a:rPr lang="en-US" altLang="zh-CN"/>
              <a:t> Transformer </a:t>
            </a:r>
            <a:r>
              <a:rPr lang="zh-CN" altLang="en-US"/>
              <a:t>统一建模不同数据源，将其转换到共享的特征空间。</a:t>
            </a:r>
            <a:endParaRPr lang="zh-CN" altLang="en-US"/>
          </a:p>
          <a:p>
            <a:r>
              <a:rPr lang="zh-CN" altLang="en-US"/>
              <a:t>📌</a:t>
            </a:r>
            <a:r>
              <a:rPr lang="en-US" altLang="zh-CN"/>
              <a:t> </a:t>
            </a:r>
            <a:r>
              <a:rPr lang="zh-CN" altLang="en-US"/>
              <a:t>适用场景：</a:t>
            </a:r>
            <a:endParaRPr lang="en-US" altLang="zh-CN"/>
          </a:p>
          <a:p>
            <a:r>
              <a:rPr lang="zh-CN" altLang="en-US"/>
              <a:t>适用于数据模态存在时间</a:t>
            </a:r>
            <a:r>
              <a:rPr lang="en-US" altLang="zh-CN"/>
              <a:t>/</a:t>
            </a:r>
            <a:r>
              <a:rPr lang="zh-CN" altLang="en-US"/>
              <a:t>空间</a:t>
            </a:r>
            <a:r>
              <a:rPr lang="en-US" altLang="zh-CN"/>
              <a:t>/</a:t>
            </a:r>
            <a:r>
              <a:rPr lang="zh-CN" altLang="en-US"/>
              <a:t>结构上的差异，如图像</a:t>
            </a:r>
            <a:r>
              <a:rPr lang="en-US" altLang="zh-CN"/>
              <a:t>-</a:t>
            </a:r>
            <a:r>
              <a:rPr lang="zh-CN" altLang="en-US"/>
              <a:t>文本匹配、城市计算中的多源数据整合。</a:t>
            </a:r>
            <a:endParaRPr lang="zh-CN" altLang="en-US"/>
          </a:p>
          <a:p>
            <a:r>
              <a:rPr lang="en-US" altLang="zh-CN"/>
              <a:t>3. </a:t>
            </a:r>
            <a:r>
              <a:rPr lang="zh-CN" altLang="en-US"/>
              <a:t>对比学习数据融合（</a:t>
            </a:r>
            <a:r>
              <a:rPr lang="en-US" altLang="zh-CN"/>
              <a:t>Contrast-based Data Fusion</a:t>
            </a:r>
            <a:r>
              <a:rPr lang="zh-CN" altLang="en-US"/>
              <a:t>）</a:t>
            </a:r>
            <a:endParaRPr lang="zh-CN" altLang="en-US"/>
          </a:p>
          <a:p>
            <a:r>
              <a:rPr lang="zh-CN" altLang="en-US"/>
              <a:t>对比学习方法通过构造正样本（相关数据）与负样本（无关数据），让模型学习如何区分不同数据模态的特征。</a:t>
            </a:r>
            <a:endParaRPr lang="zh-CN" altLang="en-US"/>
          </a:p>
          <a:p>
            <a:endParaRPr lang="en-US" altLang="zh-CN"/>
          </a:p>
          <a:p>
            <a:r>
              <a:rPr lang="zh-CN" altLang="en-US"/>
              <a:t>对比矩阵（</a:t>
            </a:r>
            <a:r>
              <a:rPr lang="en-US" altLang="zh-CN"/>
              <a:t>Contrastive Matrix</a:t>
            </a:r>
            <a:r>
              <a:rPr lang="zh-CN" altLang="en-US"/>
              <a:t>）：</a:t>
            </a:r>
            <a:endParaRPr lang="zh-CN" altLang="en-US"/>
          </a:p>
          <a:p>
            <a:r>
              <a:rPr lang="zh-CN" altLang="en-US"/>
              <a:t>计算不同数据模态之间的相似性，构造一个对比矩阵。</a:t>
            </a:r>
            <a:endParaRPr lang="zh-CN" altLang="en-US"/>
          </a:p>
          <a:p>
            <a:r>
              <a:rPr lang="zh-CN" altLang="en-US"/>
              <a:t>对称交叉熵（</a:t>
            </a:r>
            <a:r>
              <a:rPr lang="en-US" altLang="zh-CN"/>
              <a:t>Symmetric Cross Entropy</a:t>
            </a:r>
            <a:r>
              <a:rPr lang="zh-CN" altLang="en-US"/>
              <a:t>）：</a:t>
            </a:r>
            <a:endParaRPr lang="zh-CN" altLang="en-US"/>
          </a:p>
          <a:p>
            <a:r>
              <a:rPr lang="zh-CN" altLang="en-US"/>
              <a:t>采用对比损失（</a:t>
            </a:r>
            <a:r>
              <a:rPr lang="en-US" altLang="zh-CN"/>
              <a:t>Contrastive Loss</a:t>
            </a:r>
            <a:r>
              <a:rPr lang="zh-CN" altLang="en-US"/>
              <a:t>）进行优化，使得正样本更接近，负样本更远离。</a:t>
            </a:r>
            <a:endParaRPr lang="zh-CN" altLang="en-US"/>
          </a:p>
          <a:p>
            <a:r>
              <a:rPr lang="zh-CN" altLang="en-US"/>
              <a:t>📌</a:t>
            </a:r>
            <a:r>
              <a:rPr lang="en-US" altLang="zh-CN"/>
              <a:t> </a:t>
            </a:r>
            <a:r>
              <a:rPr lang="zh-CN" altLang="en-US"/>
              <a:t>适用场景：</a:t>
            </a:r>
            <a:endParaRPr lang="en-US" altLang="zh-CN"/>
          </a:p>
          <a:p>
            <a:r>
              <a:rPr lang="zh-CN" altLang="en-US"/>
              <a:t>适用于缺乏监督标签的任务，如自监督学习、多模态数据关联建模。</a:t>
            </a:r>
            <a:endParaRPr lang="zh-CN" altLang="en-US"/>
          </a:p>
          <a:p>
            <a:r>
              <a:rPr lang="en-US" altLang="zh-CN"/>
              <a:t>4. </a:t>
            </a:r>
            <a:r>
              <a:rPr lang="zh-CN" altLang="en-US"/>
              <a:t>生成式数据融合（</a:t>
            </a:r>
            <a:r>
              <a:rPr lang="en-US" altLang="zh-CN"/>
              <a:t>Generation-based Data Fusion</a:t>
            </a:r>
            <a:r>
              <a:rPr lang="zh-CN" altLang="en-US"/>
              <a:t>）</a:t>
            </a:r>
            <a:endParaRPr lang="zh-CN" altLang="en-US"/>
          </a:p>
          <a:p>
            <a:r>
              <a:rPr lang="zh-CN" altLang="en-US"/>
              <a:t>生成式数据融合利用深度学习生成模型（如</a:t>
            </a:r>
            <a:r>
              <a:rPr lang="en-US" altLang="zh-CN"/>
              <a:t> Masked Modeling</a:t>
            </a:r>
            <a:r>
              <a:rPr lang="zh-CN" altLang="en-US"/>
              <a:t>、扩散模型、</a:t>
            </a:r>
            <a:r>
              <a:rPr lang="en-US" altLang="zh-CN"/>
              <a:t>GANs</a:t>
            </a:r>
            <a:r>
              <a:rPr lang="zh-CN" altLang="en-US"/>
              <a:t>）创建新的数据，增强数据融合效果。</a:t>
            </a:r>
            <a:endParaRPr lang="zh-CN" altLang="en-US"/>
          </a:p>
          <a:p>
            <a:endParaRPr lang="en-US" altLang="zh-CN"/>
          </a:p>
          <a:p>
            <a:r>
              <a:rPr lang="zh-CN" altLang="en-US"/>
              <a:t>掩码建模（</a:t>
            </a:r>
            <a:r>
              <a:rPr lang="en-US" altLang="zh-CN"/>
              <a:t>Mask Modeling</a:t>
            </a:r>
            <a:r>
              <a:rPr lang="zh-CN" altLang="en-US"/>
              <a:t>）：</a:t>
            </a:r>
            <a:endParaRPr lang="zh-CN" altLang="en-US"/>
          </a:p>
          <a:p>
            <a:r>
              <a:rPr lang="zh-CN" altLang="en-US"/>
              <a:t>在部分数据模态上添加</a:t>
            </a:r>
            <a:r>
              <a:rPr lang="en-US" altLang="zh-CN"/>
              <a:t> MASK</a:t>
            </a:r>
            <a:r>
              <a:rPr lang="zh-CN" altLang="en-US"/>
              <a:t>，并利用交叉模态编码器（</a:t>
            </a:r>
            <a:r>
              <a:rPr lang="en-US" altLang="zh-CN"/>
              <a:t>Cross-modality Encoder</a:t>
            </a:r>
            <a:r>
              <a:rPr lang="zh-CN" altLang="en-US"/>
              <a:t>）进行重建，以学习不同模态的关联。</a:t>
            </a:r>
            <a:endParaRPr lang="zh-CN" altLang="en-US"/>
          </a:p>
          <a:p>
            <a:r>
              <a:rPr lang="zh-CN" altLang="en-US"/>
              <a:t>基于大语言模型（</a:t>
            </a:r>
            <a:r>
              <a:rPr lang="en-US" altLang="zh-CN"/>
              <a:t>LLMs-boosted Data Fusion</a:t>
            </a:r>
            <a:r>
              <a:rPr lang="zh-CN" altLang="en-US"/>
              <a:t>）：</a:t>
            </a:r>
            <a:endParaRPr lang="zh-CN" altLang="en-US"/>
          </a:p>
          <a:p>
            <a:r>
              <a:rPr lang="zh-CN" altLang="en-US"/>
              <a:t>结合大语言模型（</a:t>
            </a:r>
            <a:r>
              <a:rPr lang="en-US" altLang="zh-CN"/>
              <a:t>LLMs</a:t>
            </a:r>
            <a:r>
              <a:rPr lang="zh-CN" altLang="en-US"/>
              <a:t>），将文本、图像、时空数据等进行统一建模，以提升数据融合能力。</a:t>
            </a:r>
            <a:endParaRPr lang="zh-CN" altLang="en-US"/>
          </a:p>
          <a:p>
            <a:r>
              <a:rPr lang="zh-CN" altLang="en-US"/>
              <a:t>📌</a:t>
            </a:r>
            <a:r>
              <a:rPr lang="en-US" altLang="zh-CN"/>
              <a:t> </a:t>
            </a:r>
            <a:r>
              <a:rPr lang="zh-CN" altLang="en-US"/>
              <a:t>适用场景：</a:t>
            </a:r>
            <a:endParaRPr lang="en-US" altLang="zh-CN"/>
          </a:p>
          <a:p>
            <a:r>
              <a:rPr lang="zh-CN" altLang="en-US"/>
              <a:t>适用于数据模态存在数据缺失或噪声问题，如数据增强、跨模态内容生成等。</a:t>
            </a:r>
            <a:endParaRPr lang="zh-CN" altLang="en-US"/>
          </a:p>
          <a:p>
            <a:r>
              <a:rPr lang="zh-CN" altLang="en-US"/>
              <a:t>该图片的作用是可视化深度学习数据融合方法的分类，并展示不同方法的核心机制。</a:t>
            </a:r>
            <a:endParaRPr lang="zh-CN" altLang="en-US"/>
          </a:p>
          <a:p>
            <a:endParaRPr lang="en-US" altLang="zh-CN"/>
          </a:p>
          <a:p>
            <a:r>
              <a:rPr lang="zh-CN" altLang="en-US"/>
              <a:t>特征级融合</a:t>
            </a:r>
            <a:r>
              <a:rPr lang="en-US" altLang="zh-CN"/>
              <a:t> </a:t>
            </a:r>
            <a:r>
              <a:rPr lang="en-US" altLang="en-US"/>
              <a:t>→</a:t>
            </a:r>
            <a:r>
              <a:rPr lang="en-US" altLang="zh-CN"/>
              <a:t> </a:t>
            </a:r>
            <a:r>
              <a:rPr lang="zh-CN" altLang="en-US"/>
              <a:t>适用于明确对应的数据，如交通预测。</a:t>
            </a:r>
            <a:endParaRPr lang="zh-CN" altLang="en-US"/>
          </a:p>
          <a:p>
            <a:r>
              <a:rPr lang="zh-CN" altLang="en-US"/>
              <a:t>对齐级融合</a:t>
            </a:r>
            <a:r>
              <a:rPr lang="en-US" altLang="zh-CN"/>
              <a:t> </a:t>
            </a:r>
            <a:r>
              <a:rPr lang="en-US" altLang="en-US"/>
              <a:t>→</a:t>
            </a:r>
            <a:r>
              <a:rPr lang="en-US" altLang="zh-CN"/>
              <a:t> </a:t>
            </a:r>
            <a:r>
              <a:rPr lang="zh-CN" altLang="en-US"/>
              <a:t>适用于数据模态存在差异的情况，如图像</a:t>
            </a:r>
            <a:r>
              <a:rPr lang="en-US" altLang="zh-CN"/>
              <a:t>-</a:t>
            </a:r>
            <a:r>
              <a:rPr lang="zh-CN" altLang="en-US"/>
              <a:t>文本融合。</a:t>
            </a:r>
            <a:endParaRPr lang="zh-CN" altLang="en-US"/>
          </a:p>
          <a:p>
            <a:r>
              <a:rPr lang="zh-CN" altLang="en-US"/>
              <a:t>对比学习融合</a:t>
            </a:r>
            <a:r>
              <a:rPr lang="en-US" altLang="zh-CN"/>
              <a:t> </a:t>
            </a:r>
            <a:r>
              <a:rPr lang="en-US" altLang="en-US"/>
              <a:t>→</a:t>
            </a:r>
            <a:r>
              <a:rPr lang="en-US" altLang="zh-CN"/>
              <a:t> </a:t>
            </a:r>
            <a:r>
              <a:rPr lang="zh-CN" altLang="en-US"/>
              <a:t>适用于自监督学习，增强数据之间的区分度。</a:t>
            </a:r>
            <a:endParaRPr lang="zh-CN" altLang="en-US"/>
          </a:p>
          <a:p>
            <a:r>
              <a:rPr lang="zh-CN" altLang="en-US"/>
              <a:t>生成式融合</a:t>
            </a:r>
            <a:r>
              <a:rPr lang="en-US" altLang="zh-CN"/>
              <a:t> </a:t>
            </a:r>
            <a:r>
              <a:rPr lang="en-US" altLang="en-US"/>
              <a:t>→</a:t>
            </a:r>
            <a:r>
              <a:rPr lang="en-US" altLang="zh-CN"/>
              <a:t> </a:t>
            </a:r>
            <a:r>
              <a:rPr lang="zh-CN" altLang="en-US"/>
              <a:t>适用于数据缺失或增强任务，如</a:t>
            </a:r>
            <a:r>
              <a:rPr lang="en-US" altLang="zh-CN"/>
              <a:t> LLMs </a:t>
            </a:r>
            <a:r>
              <a:rPr lang="zh-CN" altLang="en-US"/>
              <a:t>结合多模态学习。</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 1. </a:t>
            </a:r>
            <a:r>
              <a:rPr lang="zh-CN" altLang="en-US"/>
              <a:t>特征级数据融合（</a:t>
            </a:r>
            <a:r>
              <a:rPr lang="en-US" altLang="zh-CN"/>
              <a:t>Feature-based Data Fusion, Sec. 4.2</a:t>
            </a:r>
            <a:r>
              <a:rPr lang="zh-CN" altLang="en-US"/>
              <a:t>）</a:t>
            </a:r>
            <a:endParaRPr lang="zh-CN" altLang="en-US"/>
          </a:p>
          <a:p>
            <a:r>
              <a:rPr lang="zh-CN" altLang="en-US"/>
              <a:t>该方法主要通过简单数学操作或深度学习模型对不同数据模态的特征进行融合，适用于数据结构较为一致的场景。</a:t>
            </a:r>
            <a:endParaRPr lang="zh-CN" altLang="en-US"/>
          </a:p>
          <a:p>
            <a:endParaRPr lang="en-US" altLang="zh-CN"/>
          </a:p>
          <a:p>
            <a:r>
              <a:rPr lang="zh-CN" altLang="en-US"/>
              <a:t>📍</a:t>
            </a:r>
            <a:r>
              <a:rPr lang="en-US" altLang="zh-CN"/>
              <a:t> </a:t>
            </a:r>
            <a:r>
              <a:rPr lang="zh-CN" altLang="en-US"/>
              <a:t>主要子类别：</a:t>
            </a:r>
            <a:endParaRPr lang="zh-CN" altLang="en-US"/>
          </a:p>
          <a:p>
            <a:endParaRPr lang="en-US" altLang="zh-CN"/>
          </a:p>
          <a:p>
            <a:r>
              <a:rPr lang="zh-CN" altLang="en-US"/>
              <a:t>特征加法</a:t>
            </a:r>
            <a:r>
              <a:rPr lang="en-US" altLang="zh-CN"/>
              <a:t>/</a:t>
            </a:r>
            <a:r>
              <a:rPr lang="zh-CN" altLang="en-US"/>
              <a:t>乘法（</a:t>
            </a:r>
            <a:r>
              <a:rPr lang="en-US" altLang="zh-CN"/>
              <a:t>Feature Addition &amp; Multiplication, Sec. 4.2.1</a:t>
            </a:r>
            <a:r>
              <a:rPr lang="zh-CN" altLang="en-US"/>
              <a:t>）</a:t>
            </a:r>
            <a:endParaRPr lang="zh-CN" altLang="en-US"/>
          </a:p>
          <a:p>
            <a:endParaRPr lang="en-US" altLang="zh-CN"/>
          </a:p>
          <a:p>
            <a:r>
              <a:rPr lang="zh-CN" altLang="en-US"/>
              <a:t>代表研究：</a:t>
            </a:r>
            <a:r>
              <a:rPr lang="en-US" altLang="zh-CN"/>
              <a:t>DeepST</a:t>
            </a:r>
            <a:r>
              <a:rPr lang="zh-CN" altLang="en-US"/>
              <a:t>、</a:t>
            </a:r>
            <a:r>
              <a:rPr lang="en-US" altLang="zh-CN"/>
              <a:t>ROD-Revenue</a:t>
            </a:r>
            <a:endParaRPr lang="en-US" altLang="zh-CN"/>
          </a:p>
          <a:p>
            <a:r>
              <a:rPr lang="zh-CN" altLang="en-US"/>
              <a:t>作用：对不同模态的特征进行加法、乘法等运算，增强信息表达。</a:t>
            </a:r>
            <a:endParaRPr lang="zh-CN" altLang="en-US"/>
          </a:p>
          <a:p>
            <a:r>
              <a:rPr lang="zh-CN" altLang="en-US"/>
              <a:t>特征拼接（</a:t>
            </a:r>
            <a:r>
              <a:rPr lang="en-US" altLang="zh-CN"/>
              <a:t>Feature Concatenation, Sec. 4.2.2</a:t>
            </a:r>
            <a:r>
              <a:rPr lang="zh-CN" altLang="en-US"/>
              <a:t>）</a:t>
            </a:r>
            <a:endParaRPr lang="zh-CN" altLang="en-US"/>
          </a:p>
          <a:p>
            <a:endParaRPr lang="en-US" altLang="zh-CN"/>
          </a:p>
          <a:p>
            <a:r>
              <a:rPr lang="zh-CN" altLang="en-US"/>
              <a:t>代表研究：</a:t>
            </a:r>
            <a:r>
              <a:rPr lang="en-US" altLang="zh-CN"/>
              <a:t>ST-ResNet</a:t>
            </a:r>
            <a:r>
              <a:rPr lang="zh-CN" altLang="en-US"/>
              <a:t>、</a:t>
            </a:r>
            <a:r>
              <a:rPr lang="en-US" altLang="zh-CN"/>
              <a:t>DeepCrime</a:t>
            </a:r>
            <a:r>
              <a:rPr lang="zh-CN" altLang="en-US"/>
              <a:t>、</a:t>
            </a:r>
            <a:r>
              <a:rPr lang="en-US" altLang="zh-CN"/>
              <a:t>DeepSTN+</a:t>
            </a:r>
            <a:endParaRPr lang="en-US" altLang="zh-CN"/>
          </a:p>
          <a:p>
            <a:r>
              <a:rPr lang="zh-CN" altLang="en-US"/>
              <a:t>作用：直接将多种数据拼接为更大维度的向量输入深度学习模型。</a:t>
            </a:r>
            <a:endParaRPr lang="zh-CN" altLang="en-US"/>
          </a:p>
          <a:p>
            <a:r>
              <a:rPr lang="zh-CN" altLang="en-US"/>
              <a:t>基于图的特征融合（</a:t>
            </a:r>
            <a:r>
              <a:rPr lang="en-US" altLang="zh-CN"/>
              <a:t>Graph-based Feature Fusion, Sec. 4.2.3</a:t>
            </a:r>
            <a:r>
              <a:rPr lang="zh-CN" altLang="en-US"/>
              <a:t>）</a:t>
            </a:r>
            <a:endParaRPr lang="zh-CN" altLang="en-US"/>
          </a:p>
          <a:p>
            <a:endParaRPr lang="en-US" altLang="zh-CN"/>
          </a:p>
          <a:p>
            <a:r>
              <a:rPr lang="zh-CN" altLang="en-US"/>
              <a:t>进一步分为：</a:t>
            </a:r>
            <a:endParaRPr lang="zh-CN" altLang="en-US"/>
          </a:p>
          <a:p>
            <a:r>
              <a:rPr lang="zh-CN" altLang="en-US"/>
              <a:t>多视角图（</a:t>
            </a:r>
            <a:r>
              <a:rPr lang="en-US" altLang="zh-CN"/>
              <a:t>Multi-view Graph</a:t>
            </a:r>
            <a:r>
              <a:rPr lang="zh-CN" altLang="en-US"/>
              <a:t>）</a:t>
            </a:r>
            <a:endParaRPr lang="zh-CN" altLang="en-US"/>
          </a:p>
          <a:p>
            <a:r>
              <a:rPr lang="zh-CN" altLang="en-US"/>
              <a:t>代表研究：</a:t>
            </a:r>
            <a:r>
              <a:rPr lang="en-US" altLang="zh-CN"/>
              <a:t>Du et al.</a:t>
            </a:r>
            <a:r>
              <a:rPr lang="zh-CN" altLang="en-US"/>
              <a:t>、</a:t>
            </a:r>
            <a:r>
              <a:rPr lang="en-US" altLang="zh-CN"/>
              <a:t>Geng et al.</a:t>
            </a:r>
            <a:endParaRPr lang="en-US" altLang="zh-CN"/>
          </a:p>
          <a:p>
            <a:r>
              <a:rPr lang="zh-CN" altLang="en-US"/>
              <a:t>作用：构建多个视角的图结构，以丰富数据表示能力。</a:t>
            </a:r>
            <a:endParaRPr lang="zh-CN" altLang="en-US"/>
          </a:p>
          <a:p>
            <a:r>
              <a:rPr lang="zh-CN" altLang="en-US"/>
              <a:t>异质图（</a:t>
            </a:r>
            <a:r>
              <a:rPr lang="en-US" altLang="zh-CN"/>
              <a:t>Heterogeneous Graph</a:t>
            </a:r>
            <a:r>
              <a:rPr lang="zh-CN" altLang="en-US"/>
              <a:t>）</a:t>
            </a:r>
            <a:endParaRPr lang="zh-CN" altLang="en-US"/>
          </a:p>
          <a:p>
            <a:r>
              <a:rPr lang="zh-CN" altLang="en-US"/>
              <a:t>代表研究：</a:t>
            </a:r>
            <a:r>
              <a:rPr lang="en-US" altLang="zh-CN"/>
              <a:t>Liu et al.</a:t>
            </a:r>
            <a:r>
              <a:rPr lang="zh-CN" altLang="en-US"/>
              <a:t>、</a:t>
            </a:r>
            <a:r>
              <a:rPr lang="en-US" altLang="zh-CN"/>
              <a:t>Keerthi Chandra et al.</a:t>
            </a:r>
            <a:endParaRPr lang="en-US" altLang="zh-CN"/>
          </a:p>
          <a:p>
            <a:r>
              <a:rPr lang="zh-CN" altLang="en-US"/>
              <a:t>作用：建模不同类型节点之间的复杂关系。</a:t>
            </a:r>
            <a:endParaRPr lang="zh-CN" altLang="en-US"/>
          </a:p>
          <a:p>
            <a:r>
              <a:rPr lang="zh-CN" altLang="en-US"/>
              <a:t>📌</a:t>
            </a:r>
            <a:r>
              <a:rPr lang="en-US" altLang="zh-CN"/>
              <a:t> 2. </a:t>
            </a:r>
            <a:r>
              <a:rPr lang="zh-CN" altLang="en-US"/>
              <a:t>对齐级数据融合（</a:t>
            </a:r>
            <a:r>
              <a:rPr lang="en-US" altLang="zh-CN"/>
              <a:t>Alignment-based Data Fusion, Sec. 4.3</a:t>
            </a:r>
            <a:r>
              <a:rPr lang="zh-CN" altLang="en-US"/>
              <a:t>）</a:t>
            </a:r>
            <a:endParaRPr lang="zh-CN" altLang="en-US"/>
          </a:p>
          <a:p>
            <a:r>
              <a:rPr lang="zh-CN" altLang="en-US"/>
              <a:t>通过</a:t>
            </a:r>
            <a:r>
              <a:rPr lang="en-US" altLang="zh-CN"/>
              <a:t>**</a:t>
            </a:r>
            <a:r>
              <a:rPr lang="zh-CN" altLang="en-US"/>
              <a:t>深度神经网络（如</a:t>
            </a:r>
            <a:r>
              <a:rPr lang="en-US" altLang="zh-CN"/>
              <a:t> Transformer</a:t>
            </a:r>
            <a:r>
              <a:rPr lang="zh-CN" altLang="en-US"/>
              <a:t>、</a:t>
            </a:r>
            <a:r>
              <a:rPr lang="en-US" altLang="zh-CN"/>
              <a:t>GNN</a:t>
            </a:r>
            <a:r>
              <a:rPr lang="zh-CN" altLang="en-US"/>
              <a:t>）</a:t>
            </a:r>
            <a:r>
              <a:rPr lang="en-US" altLang="zh-CN"/>
              <a:t>**</a:t>
            </a:r>
            <a:r>
              <a:rPr lang="zh-CN" altLang="en-US"/>
              <a:t>学习不同数据模态之间的对齐关系，适用于异构数据的统一建模。</a:t>
            </a:r>
            <a:endParaRPr lang="zh-CN" altLang="en-US"/>
          </a:p>
          <a:p>
            <a:endParaRPr lang="en-US" altLang="zh-CN"/>
          </a:p>
          <a:p>
            <a:r>
              <a:rPr lang="zh-CN" altLang="en-US"/>
              <a:t>📍</a:t>
            </a:r>
            <a:r>
              <a:rPr lang="en-US" altLang="zh-CN"/>
              <a:t> </a:t>
            </a:r>
            <a:r>
              <a:rPr lang="zh-CN" altLang="en-US"/>
              <a:t>主要子类别：</a:t>
            </a:r>
            <a:endParaRPr lang="zh-CN" altLang="en-US"/>
          </a:p>
          <a:p>
            <a:endParaRPr lang="en-US" altLang="zh-CN"/>
          </a:p>
          <a:p>
            <a:r>
              <a:rPr lang="zh-CN" altLang="en-US"/>
              <a:t>基于注意力的对齐（</a:t>
            </a:r>
            <a:r>
              <a:rPr lang="en-US" altLang="zh-CN"/>
              <a:t>Attention-based Alignment, Sec. 4.3.1</a:t>
            </a:r>
            <a:r>
              <a:rPr lang="zh-CN" altLang="en-US"/>
              <a:t>）</a:t>
            </a:r>
            <a:endParaRPr lang="zh-CN" altLang="en-US"/>
          </a:p>
          <a:p>
            <a:endParaRPr lang="en-US" altLang="zh-CN"/>
          </a:p>
          <a:p>
            <a:r>
              <a:rPr lang="zh-CN" altLang="en-US"/>
              <a:t>代表研究：</a:t>
            </a:r>
            <a:r>
              <a:rPr lang="en-US" altLang="zh-CN"/>
              <a:t>GSNet</a:t>
            </a:r>
            <a:r>
              <a:rPr lang="zh-CN" altLang="en-US"/>
              <a:t>、</a:t>
            </a:r>
            <a:r>
              <a:rPr lang="en-US" altLang="zh-CN"/>
              <a:t>ERNIE-GeoL</a:t>
            </a:r>
            <a:r>
              <a:rPr lang="zh-CN" altLang="en-US"/>
              <a:t>、</a:t>
            </a:r>
            <a:r>
              <a:rPr lang="en-US" altLang="zh-CN"/>
              <a:t>RankETPA</a:t>
            </a:r>
            <a:endParaRPr lang="en-US" altLang="zh-CN"/>
          </a:p>
          <a:p>
            <a:r>
              <a:rPr lang="zh-CN" altLang="en-US"/>
              <a:t>作用：利用注意力机制学习不同模态特征之间的依赖关系。</a:t>
            </a:r>
            <a:endParaRPr lang="zh-CN" altLang="en-US"/>
          </a:p>
          <a:p>
            <a:r>
              <a:rPr lang="zh-CN" altLang="en-US"/>
              <a:t>基于编码器的对齐（</a:t>
            </a:r>
            <a:r>
              <a:rPr lang="en-US" altLang="zh-CN"/>
              <a:t>Encoder-based Alignment, Sec. 4.3.2</a:t>
            </a:r>
            <a:r>
              <a:rPr lang="zh-CN" altLang="en-US"/>
              <a:t>）</a:t>
            </a:r>
            <a:endParaRPr lang="zh-CN" altLang="en-US"/>
          </a:p>
          <a:p>
            <a:endParaRPr lang="en-US" altLang="zh-CN"/>
          </a:p>
          <a:p>
            <a:r>
              <a:rPr lang="zh-CN" altLang="en-US"/>
              <a:t>代表研究：</a:t>
            </a:r>
            <a:r>
              <a:rPr lang="en-US" altLang="zh-CN"/>
              <a:t>DeepUrbanEvent</a:t>
            </a:r>
            <a:r>
              <a:rPr lang="zh-CN" altLang="en-US"/>
              <a:t>、</a:t>
            </a:r>
            <a:r>
              <a:rPr lang="en-US" altLang="zh-CN"/>
              <a:t>DeepTransport</a:t>
            </a:r>
            <a:endParaRPr lang="en-US" altLang="zh-CN"/>
          </a:p>
          <a:p>
            <a:r>
              <a:rPr lang="zh-CN" altLang="en-US"/>
              <a:t>作用：采用</a:t>
            </a:r>
            <a:r>
              <a:rPr lang="en-US" altLang="zh-CN"/>
              <a:t> Transformer </a:t>
            </a:r>
            <a:r>
              <a:rPr lang="zh-CN" altLang="en-US"/>
              <a:t>或其他编码器，将不同模态映射到相同的特征空间。</a:t>
            </a:r>
            <a:endParaRPr lang="zh-CN" altLang="en-US"/>
          </a:p>
          <a:p>
            <a:r>
              <a:rPr lang="zh-CN" altLang="en-US"/>
              <a:t>📌</a:t>
            </a:r>
            <a:r>
              <a:rPr lang="en-US" altLang="zh-CN"/>
              <a:t> 3. </a:t>
            </a:r>
            <a:r>
              <a:rPr lang="zh-CN" altLang="en-US"/>
              <a:t>对比学习数据融合（</a:t>
            </a:r>
            <a:r>
              <a:rPr lang="en-US" altLang="zh-CN"/>
              <a:t>Contrast-based Data Fusion, Sec. 4.4</a:t>
            </a:r>
            <a:r>
              <a:rPr lang="zh-CN" altLang="en-US"/>
              <a:t>）</a:t>
            </a:r>
            <a:endParaRPr lang="zh-CN" altLang="en-US"/>
          </a:p>
          <a:p>
            <a:r>
              <a:rPr lang="zh-CN" altLang="en-US"/>
              <a:t>通过对比学习（</a:t>
            </a:r>
            <a:r>
              <a:rPr lang="en-US" altLang="zh-CN"/>
              <a:t>Contrastive Learning</a:t>
            </a:r>
            <a:r>
              <a:rPr lang="zh-CN" altLang="en-US"/>
              <a:t>）增强不同数据模态的区分能力，适用于无监督学习和跨模态匹配任务。</a:t>
            </a:r>
            <a:endParaRPr lang="zh-CN" altLang="en-US"/>
          </a:p>
          <a:p>
            <a:endParaRPr lang="en-US" altLang="zh-CN"/>
          </a:p>
          <a:p>
            <a:r>
              <a:rPr lang="zh-CN" altLang="en-US"/>
              <a:t>📍</a:t>
            </a:r>
            <a:r>
              <a:rPr lang="en-US" altLang="zh-CN"/>
              <a:t> </a:t>
            </a:r>
            <a:r>
              <a:rPr lang="zh-CN" altLang="en-US"/>
              <a:t>主要子类别：</a:t>
            </a:r>
            <a:endParaRPr lang="zh-CN" altLang="en-US"/>
          </a:p>
          <a:p>
            <a:endParaRPr lang="en-US" altLang="zh-CN"/>
          </a:p>
          <a:p>
            <a:r>
              <a:rPr lang="zh-CN" altLang="en-US"/>
              <a:t>实例级对比学习（</a:t>
            </a:r>
            <a:r>
              <a:rPr lang="en-US" altLang="zh-CN"/>
              <a:t>Instance Contrast-based Fusion, Sec. 4.4.1</a:t>
            </a:r>
            <a:r>
              <a:rPr lang="zh-CN" altLang="en-US"/>
              <a:t>）</a:t>
            </a:r>
            <a:endParaRPr lang="zh-CN" altLang="en-US"/>
          </a:p>
          <a:p>
            <a:endParaRPr lang="en-US" altLang="zh-CN"/>
          </a:p>
          <a:p>
            <a:r>
              <a:rPr lang="zh-CN" altLang="en-US"/>
              <a:t>代表研究：</a:t>
            </a:r>
            <a:r>
              <a:rPr lang="en-US" altLang="zh-CN"/>
              <a:t>Li et al.</a:t>
            </a:r>
            <a:r>
              <a:rPr lang="zh-CN" altLang="en-US"/>
              <a:t>、</a:t>
            </a:r>
            <a:r>
              <a:rPr lang="en-US" altLang="zh-CN"/>
              <a:t>Bai et al.</a:t>
            </a:r>
            <a:endParaRPr lang="en-US" altLang="zh-CN"/>
          </a:p>
          <a:p>
            <a:r>
              <a:rPr lang="zh-CN" altLang="en-US"/>
              <a:t>作用：利用实例级对比损失来提高数据的判别能力。</a:t>
            </a:r>
            <a:endParaRPr lang="zh-CN" altLang="en-US"/>
          </a:p>
          <a:p>
            <a:r>
              <a:rPr lang="zh-CN" altLang="en-US"/>
              <a:t>批量级对比学习（</a:t>
            </a:r>
            <a:r>
              <a:rPr lang="en-US" altLang="zh-CN"/>
              <a:t>Batch Contrast-based Fusion, Sec. 4.4.2</a:t>
            </a:r>
            <a:r>
              <a:rPr lang="zh-CN" altLang="en-US"/>
              <a:t>）</a:t>
            </a:r>
            <a:endParaRPr lang="zh-CN" altLang="en-US"/>
          </a:p>
          <a:p>
            <a:endParaRPr lang="en-US" altLang="zh-CN"/>
          </a:p>
          <a:p>
            <a:r>
              <a:rPr lang="zh-CN" altLang="en-US"/>
              <a:t>代表研究：</a:t>
            </a:r>
            <a:r>
              <a:rPr lang="en-US" altLang="zh-CN"/>
              <a:t>RecMVC</a:t>
            </a:r>
            <a:r>
              <a:rPr lang="zh-CN" altLang="en-US"/>
              <a:t>、</a:t>
            </a:r>
            <a:r>
              <a:rPr lang="en-US" altLang="zh-CN"/>
              <a:t>UrbanCLIP</a:t>
            </a:r>
            <a:endParaRPr lang="en-US" altLang="zh-CN"/>
          </a:p>
          <a:p>
            <a:r>
              <a:rPr lang="zh-CN" altLang="en-US"/>
              <a:t>作用：在批次级别优化对比学习目标，使得跨模态数据更加匹配。</a:t>
            </a:r>
            <a:endParaRPr lang="zh-CN" altLang="en-US"/>
          </a:p>
          <a:p>
            <a:r>
              <a:rPr lang="zh-CN" altLang="en-US"/>
              <a:t>📌</a:t>
            </a:r>
            <a:r>
              <a:rPr lang="en-US" altLang="zh-CN"/>
              <a:t> 4. </a:t>
            </a:r>
            <a:r>
              <a:rPr lang="zh-CN" altLang="en-US"/>
              <a:t>生成式数据融合（</a:t>
            </a:r>
            <a:r>
              <a:rPr lang="en-US" altLang="zh-CN"/>
              <a:t>Generation-based Data Fusion, Sec. 4.5</a:t>
            </a:r>
            <a:r>
              <a:rPr lang="zh-CN" altLang="en-US"/>
              <a:t>）</a:t>
            </a:r>
            <a:endParaRPr lang="zh-CN" altLang="en-US"/>
          </a:p>
          <a:p>
            <a:r>
              <a:rPr lang="zh-CN" altLang="en-US"/>
              <a:t>通过生成模型（如</a:t>
            </a:r>
            <a:r>
              <a:rPr lang="en-US" altLang="zh-CN"/>
              <a:t> Masked Modeling</a:t>
            </a:r>
            <a:r>
              <a:rPr lang="zh-CN" altLang="en-US"/>
              <a:t>、扩散模型、大语言模型）创建新数据模态，增强数据融合能力。</a:t>
            </a:r>
            <a:endParaRPr lang="zh-CN" altLang="en-US"/>
          </a:p>
          <a:p>
            <a:endParaRPr lang="en-US" altLang="zh-CN"/>
          </a:p>
          <a:p>
            <a:r>
              <a:rPr lang="zh-CN" altLang="en-US"/>
              <a:t>📍</a:t>
            </a:r>
            <a:r>
              <a:rPr lang="en-US" altLang="zh-CN"/>
              <a:t> </a:t>
            </a:r>
            <a:r>
              <a:rPr lang="zh-CN" altLang="en-US"/>
              <a:t>主要子类别：</a:t>
            </a:r>
            <a:endParaRPr lang="zh-CN" altLang="en-US"/>
          </a:p>
          <a:p>
            <a:endParaRPr lang="en-US" altLang="zh-CN"/>
          </a:p>
          <a:p>
            <a:r>
              <a:rPr lang="zh-CN" altLang="en-US"/>
              <a:t>自回归模型（</a:t>
            </a:r>
            <a:r>
              <a:rPr lang="en-US" altLang="zh-CN"/>
              <a:t>Autoregressive Model, Sec. 4.5.1</a:t>
            </a:r>
            <a:r>
              <a:rPr lang="zh-CN" altLang="en-US"/>
              <a:t>）</a:t>
            </a:r>
            <a:endParaRPr lang="zh-CN" altLang="en-US"/>
          </a:p>
          <a:p>
            <a:endParaRPr lang="en-US" altLang="zh-CN"/>
          </a:p>
          <a:p>
            <a:r>
              <a:rPr lang="zh-CN" altLang="en-US"/>
              <a:t>代表研究：</a:t>
            </a:r>
            <a:r>
              <a:rPr lang="en-US" altLang="zh-CN"/>
              <a:t>GeoMAN</a:t>
            </a:r>
            <a:r>
              <a:rPr lang="zh-CN" altLang="en-US"/>
              <a:t>、</a:t>
            </a:r>
            <a:r>
              <a:rPr lang="en-US" altLang="zh-CN"/>
              <a:t>Zhao et al.</a:t>
            </a:r>
            <a:endParaRPr lang="en-US" altLang="zh-CN"/>
          </a:p>
          <a:p>
            <a:r>
              <a:rPr lang="zh-CN" altLang="en-US"/>
              <a:t>作用：使用自回归方法预测跨模态数据。</a:t>
            </a:r>
            <a:endParaRPr lang="zh-CN" altLang="en-US"/>
          </a:p>
          <a:p>
            <a:r>
              <a:rPr lang="zh-CN" altLang="en-US"/>
              <a:t>掩码建模融合（</a:t>
            </a:r>
            <a:r>
              <a:rPr lang="en-US" altLang="zh-CN"/>
              <a:t>Mask Modeling-based Fusion, Sec. 4.5.2</a:t>
            </a:r>
            <a:r>
              <a:rPr lang="zh-CN" altLang="en-US"/>
              <a:t>）</a:t>
            </a:r>
            <a:endParaRPr lang="zh-CN" altLang="en-US"/>
          </a:p>
          <a:p>
            <a:endParaRPr lang="en-US" altLang="zh-CN"/>
          </a:p>
          <a:p>
            <a:r>
              <a:rPr lang="zh-CN" altLang="en-US"/>
              <a:t>代表研究：</a:t>
            </a:r>
            <a:r>
              <a:rPr lang="en-US" altLang="zh-CN"/>
              <a:t>SatMAE</a:t>
            </a:r>
            <a:r>
              <a:rPr lang="zh-CN" altLang="en-US"/>
              <a:t>、</a:t>
            </a:r>
            <a:r>
              <a:rPr lang="en-US" altLang="zh-CN"/>
              <a:t>QUERT</a:t>
            </a:r>
            <a:r>
              <a:rPr lang="zh-CN" altLang="en-US"/>
              <a:t>、</a:t>
            </a:r>
            <a:r>
              <a:rPr lang="en-US" altLang="zh-CN"/>
              <a:t>G2PTL</a:t>
            </a:r>
            <a:endParaRPr lang="en-US" altLang="zh-CN"/>
          </a:p>
          <a:p>
            <a:r>
              <a:rPr lang="zh-CN" altLang="en-US"/>
              <a:t>作用：使用掩码机制（如</a:t>
            </a:r>
            <a:r>
              <a:rPr lang="en-US" altLang="zh-CN"/>
              <a:t> BERT-style</a:t>
            </a:r>
            <a:r>
              <a:rPr lang="zh-CN" altLang="en-US"/>
              <a:t>）增强跨模态学习。</a:t>
            </a:r>
            <a:endParaRPr lang="zh-CN" altLang="en-US"/>
          </a:p>
          <a:p>
            <a:r>
              <a:rPr lang="zh-CN" altLang="en-US"/>
              <a:t>基于扩散模型的融合（</a:t>
            </a:r>
            <a:r>
              <a:rPr lang="en-US" altLang="zh-CN"/>
              <a:t>Diffusion-based Fusion, Sec. 4.5.3</a:t>
            </a:r>
            <a:r>
              <a:rPr lang="zh-CN" altLang="en-US"/>
              <a:t>）</a:t>
            </a:r>
            <a:endParaRPr lang="zh-CN" altLang="en-US"/>
          </a:p>
          <a:p>
            <a:endParaRPr lang="en-US" altLang="zh-CN"/>
          </a:p>
          <a:p>
            <a:r>
              <a:rPr lang="zh-CN" altLang="en-US"/>
              <a:t>代表研究：</a:t>
            </a:r>
            <a:r>
              <a:rPr lang="en-US" altLang="zh-CN"/>
              <a:t>DiffusionSat</a:t>
            </a:r>
            <a:r>
              <a:rPr lang="zh-CN" altLang="en-US"/>
              <a:t>、</a:t>
            </a:r>
            <a:r>
              <a:rPr lang="en-US" altLang="zh-CN"/>
              <a:t>DiffTraj</a:t>
            </a:r>
            <a:endParaRPr lang="en-US" altLang="zh-CN"/>
          </a:p>
          <a:p>
            <a:r>
              <a:rPr lang="zh-CN" altLang="en-US"/>
              <a:t>作用：利用扩散模型（</a:t>
            </a:r>
            <a:r>
              <a:rPr lang="en-US" altLang="zh-CN"/>
              <a:t>Diffusion Models</a:t>
            </a:r>
            <a:r>
              <a:rPr lang="zh-CN" altLang="en-US"/>
              <a:t>）生成和优化数据模态。</a:t>
            </a:r>
            <a:endParaRPr lang="zh-CN" altLang="en-US"/>
          </a:p>
          <a:p>
            <a:r>
              <a:rPr lang="zh-CN" altLang="en-US"/>
              <a:t>大语言模型增强的数据融合（</a:t>
            </a:r>
            <a:r>
              <a:rPr lang="en-US" altLang="zh-CN"/>
              <a:t>LLM-enhanced Data Fusion, Sec. 4.5.4</a:t>
            </a:r>
            <a:r>
              <a:rPr lang="zh-CN" altLang="en-US"/>
              <a:t>）</a:t>
            </a:r>
            <a:endParaRPr lang="zh-CN" altLang="en-US"/>
          </a:p>
          <a:p>
            <a:endParaRPr lang="en-US" altLang="zh-CN"/>
          </a:p>
          <a:p>
            <a:r>
              <a:rPr lang="zh-CN" altLang="en-US"/>
              <a:t>代表研究：</a:t>
            </a:r>
            <a:r>
              <a:rPr lang="en-US" altLang="zh-CN"/>
              <a:t>GeoLLM</a:t>
            </a:r>
            <a:r>
              <a:rPr lang="zh-CN" altLang="en-US"/>
              <a:t>、</a:t>
            </a:r>
            <a:r>
              <a:rPr lang="en-US" altLang="zh-CN"/>
              <a:t>LLM-Mob</a:t>
            </a:r>
            <a:r>
              <a:rPr lang="zh-CN" altLang="en-US"/>
              <a:t>、</a:t>
            </a:r>
            <a:r>
              <a:rPr lang="en-US" altLang="zh-CN"/>
              <a:t>Time-LLM</a:t>
            </a:r>
            <a:endParaRPr lang="en-US" altLang="zh-CN"/>
          </a:p>
          <a:p>
            <a:r>
              <a:rPr lang="zh-CN" altLang="en-US"/>
              <a:t>作用：结合大语言模型（</a:t>
            </a:r>
            <a:r>
              <a:rPr lang="en-US" altLang="zh-CN"/>
              <a:t>LLMs</a:t>
            </a:r>
            <a:r>
              <a:rPr lang="zh-CN" altLang="en-US"/>
              <a:t>）处理多模态数据，提高跨领域数据融合的智能化水平。</a:t>
            </a:r>
            <a:endParaRPr lang="zh-CN" altLang="en-US"/>
          </a:p>
          <a:p>
            <a:r>
              <a:rPr lang="zh-CN" altLang="en-US"/>
              <a:t>📌</a:t>
            </a:r>
            <a:r>
              <a:rPr lang="en-US" altLang="zh-CN"/>
              <a:t> </a:t>
            </a:r>
            <a:r>
              <a:rPr lang="zh-CN" altLang="en-US"/>
              <a:t>总结</a:t>
            </a:r>
            <a:endParaRPr lang="zh-CN" altLang="en-US"/>
          </a:p>
          <a:p>
            <a:r>
              <a:rPr lang="zh-CN" altLang="en-US"/>
              <a:t>📊</a:t>
            </a:r>
            <a:r>
              <a:rPr lang="en-US" altLang="zh-CN"/>
              <a:t> </a:t>
            </a:r>
            <a:r>
              <a:rPr lang="zh-CN" altLang="en-US"/>
              <a:t>该图片展示了</a:t>
            </a:r>
            <a:r>
              <a:rPr lang="en-US" altLang="zh-CN"/>
              <a:t>“</a:t>
            </a:r>
            <a:r>
              <a:rPr lang="zh-CN" altLang="en-US"/>
              <a:t>城市计算中的跨领域数据融合</a:t>
            </a:r>
            <a:r>
              <a:rPr lang="en-US" altLang="zh-CN"/>
              <a:t>”</a:t>
            </a:r>
            <a:r>
              <a:rPr lang="zh-CN" altLang="en-US"/>
              <a:t>方法的系统分类，并提供了代表性研究，以帮助研究人员选择合适的方法。</a:t>
            </a:r>
            <a:endParaRPr lang="zh-CN" altLang="en-US"/>
          </a:p>
          <a:p>
            <a:endParaRPr lang="en-US" altLang="zh-CN"/>
          </a:p>
          <a:p>
            <a:r>
              <a:rPr lang="zh-CN" altLang="en-US"/>
              <a:t>特征级数据融合</a:t>
            </a:r>
            <a:r>
              <a:rPr lang="en-US" altLang="zh-CN"/>
              <a:t> </a:t>
            </a:r>
            <a:r>
              <a:rPr lang="en-US" altLang="en-US"/>
              <a:t>→</a:t>
            </a:r>
            <a:r>
              <a:rPr lang="en-US" altLang="zh-CN"/>
              <a:t> </a:t>
            </a:r>
            <a:r>
              <a:rPr lang="zh-CN" altLang="en-US"/>
              <a:t>适用于数据格式统一的场景，如交通预测。</a:t>
            </a:r>
            <a:endParaRPr lang="zh-CN" altLang="en-US"/>
          </a:p>
          <a:p>
            <a:r>
              <a:rPr lang="zh-CN" altLang="en-US"/>
              <a:t>对齐级数据融合</a:t>
            </a:r>
            <a:r>
              <a:rPr lang="en-US" altLang="zh-CN"/>
              <a:t> </a:t>
            </a:r>
            <a:r>
              <a:rPr lang="en-US" altLang="en-US"/>
              <a:t>→</a:t>
            </a:r>
            <a:r>
              <a:rPr lang="en-US" altLang="zh-CN"/>
              <a:t> </a:t>
            </a:r>
            <a:r>
              <a:rPr lang="zh-CN" altLang="en-US"/>
              <a:t>适用于异构数据对齐，如图像</a:t>
            </a:r>
            <a:r>
              <a:rPr lang="en-US" altLang="zh-CN"/>
              <a:t>-</a:t>
            </a:r>
            <a:r>
              <a:rPr lang="zh-CN" altLang="en-US"/>
              <a:t>文本匹配。</a:t>
            </a:r>
            <a:endParaRPr lang="zh-CN" altLang="en-US"/>
          </a:p>
          <a:p>
            <a:r>
              <a:rPr lang="zh-CN" altLang="en-US"/>
              <a:t>对比学习数据融合</a:t>
            </a:r>
            <a:r>
              <a:rPr lang="en-US" altLang="zh-CN"/>
              <a:t> </a:t>
            </a:r>
            <a:r>
              <a:rPr lang="en-US" altLang="en-US"/>
              <a:t>→</a:t>
            </a:r>
            <a:r>
              <a:rPr lang="en-US" altLang="zh-CN"/>
              <a:t> </a:t>
            </a:r>
            <a:r>
              <a:rPr lang="zh-CN" altLang="en-US"/>
              <a:t>适用于无监督学习，提高数据判别力。</a:t>
            </a:r>
            <a:endParaRPr lang="zh-CN" altLang="en-US"/>
          </a:p>
          <a:p>
            <a:r>
              <a:rPr lang="zh-CN" altLang="en-US"/>
              <a:t>生成式数据融合</a:t>
            </a:r>
            <a:r>
              <a:rPr lang="en-US" altLang="zh-CN"/>
              <a:t> </a:t>
            </a:r>
            <a:r>
              <a:rPr lang="en-US" altLang="en-US"/>
              <a:t>→</a:t>
            </a:r>
            <a:r>
              <a:rPr lang="en-US" altLang="zh-CN"/>
              <a:t> </a:t>
            </a:r>
            <a:r>
              <a:rPr lang="zh-CN" altLang="en-US"/>
              <a:t>适用于数据缺失场景，结合</a:t>
            </a:r>
            <a:r>
              <a:rPr lang="en-US" altLang="zh-CN"/>
              <a:t> LLMs </a:t>
            </a:r>
            <a:r>
              <a:rPr lang="zh-CN" altLang="en-US"/>
              <a:t>提升智能化水平。</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ST-ResNet</a:t>
            </a:r>
            <a:endParaRPr lang="en-US" altLang="zh-CN"/>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幻灯片图像占位符 1"/>
          <p:cNvSpPr>
            <a:spLocks noGrp="1"/>
          </p:cNvSpPr>
          <p:nvPr>
            <p:ph type="sldImg" idx="2"/>
          </p:nvPr>
        </p:nvSpPr>
        <p:spPr/>
      </p:sp>
      <p:sp>
        <p:nvSpPr>
          <p:cNvPr id="3" name="文本占位符 2"/>
          <p:cNvSpPr>
            <a:spLocks noGrp="1"/>
          </p:cNvSpPr>
          <p:nvPr>
            <p:ph type="body" idx="3"/>
          </p:nvPr>
        </p:nvSpPr>
        <p:spPr/>
        <p:txBody>
          <a:bodyPr/>
          <a:p>
            <a:r>
              <a:rPr lang="zh-CN" altLang="en-US"/>
              <a:t>香港科技大学</a:t>
            </a:r>
            <a:endParaRPr lang="zh-CN" altLang="en-US"/>
          </a:p>
          <a:p>
            <a:r>
              <a:rPr lang="zh-CN" altLang="en-US"/>
              <a:t>京东科技</a:t>
            </a:r>
            <a:endParaRPr lang="zh-CN" altLang="en-US"/>
          </a:p>
          <a:p>
            <a:r>
              <a:rPr lang="zh-CN" altLang="en-US"/>
              <a:t>清华大学</a:t>
            </a:r>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跨域数据融合在城市计算中的示意图</a:t>
            </a:r>
            <a:endParaRPr lang="zh-CN" altLang="en-US"/>
          </a:p>
          <a:p>
            <a:r>
              <a:rPr lang="zh-CN" altLang="en-US"/>
              <a:t>内容：</a:t>
            </a:r>
            <a:endParaRPr lang="zh-CN" altLang="en-US"/>
          </a:p>
          <a:p>
            <a:r>
              <a:rPr lang="zh-CN" altLang="en-US"/>
              <a:t>左半部分：展示多模态数据融合过程，包括时空、视觉、文本等模态。</a:t>
            </a:r>
            <a:endParaRPr lang="zh-CN" altLang="en-US"/>
          </a:p>
          <a:p>
            <a:r>
              <a:rPr lang="zh-CN" altLang="en-US"/>
              <a:t>右半部分：数据来源包括地理、交通、社交媒体、人口和环境数据。</a:t>
            </a:r>
            <a:endParaRPr lang="zh-CN" altLang="en-US"/>
          </a:p>
          <a:p>
            <a:r>
              <a:rPr lang="zh-CN" altLang="en-US"/>
              <a:t>作用：直观呈现城市计算中多源数据融合的核心概念和数据类型。</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下周将围绕论文和工作展开</a:t>
            </a:r>
            <a:endParaRPr lang="zh-CN" altLang="en-US"/>
          </a:p>
        </p:txBody>
      </p:sp>
      <p:sp>
        <p:nvSpPr>
          <p:cNvPr id="4" name="灯片编号占位符 3"/>
          <p:cNvSpPr>
            <a:spLocks noGrp="1"/>
          </p:cNvSpPr>
          <p:nvPr>
            <p:ph type="sldNum" sz="quarter" idx="10"/>
          </p:nvPr>
        </p:nvSpPr>
        <p:spPr/>
        <p:txBody>
          <a:bodyPr/>
          <a:lstStyle/>
          <a:p>
            <a:fld id="{0B48A77E-79FB-4BFF-B1F0-CFD29F30865E}" type="slidenum">
              <a:rPr lang="en-US" altLang="zh-CN" smtClean="0"/>
            </a:fld>
            <a:endParaRPr lang="en-US" altLang="zh-CN"/>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Web of Science </a:t>
            </a:r>
            <a:r>
              <a:rPr lang="zh-CN" altLang="en-US"/>
              <a:t>被检索到的深度学习在城市计算中的论文及其引用情况。</a:t>
            </a:r>
            <a:endParaRPr lang="zh-CN" altLang="en-US"/>
          </a:p>
          <a:p>
            <a:r>
              <a:rPr lang="en-US" altLang="zh-CN"/>
              <a:t>Fig. 2 </a:t>
            </a:r>
            <a:r>
              <a:rPr lang="zh-CN" altLang="en-US"/>
              <a:t>反映了深度学习在城市计算领域的快速崛起：</a:t>
            </a:r>
            <a:endParaRPr lang="zh-CN" altLang="en-US"/>
          </a:p>
          <a:p>
            <a:endParaRPr lang="en-US" altLang="zh-CN"/>
          </a:p>
          <a:p>
            <a:r>
              <a:rPr lang="en-US" altLang="zh-CN"/>
              <a:t>2015-2017</a:t>
            </a:r>
            <a:r>
              <a:rPr lang="zh-CN" altLang="en-US"/>
              <a:t>：初期阶段</a:t>
            </a:r>
            <a:r>
              <a:rPr lang="en-US" altLang="zh-CN"/>
              <a:t> </a:t>
            </a:r>
            <a:r>
              <a:rPr lang="en-US" altLang="en-US"/>
              <a:t>→</a:t>
            </a:r>
            <a:r>
              <a:rPr lang="en-US" altLang="zh-CN"/>
              <a:t> </a:t>
            </a:r>
            <a:r>
              <a:rPr lang="zh-CN" altLang="en-US"/>
              <a:t>研究较少，影响力低。</a:t>
            </a:r>
            <a:endParaRPr lang="zh-CN" altLang="en-US"/>
          </a:p>
          <a:p>
            <a:r>
              <a:rPr lang="en-US" altLang="zh-CN"/>
              <a:t>2018-2020</a:t>
            </a:r>
            <a:r>
              <a:rPr lang="zh-CN" altLang="en-US"/>
              <a:t>：快速发展</a:t>
            </a:r>
            <a:r>
              <a:rPr lang="en-US" altLang="zh-CN"/>
              <a:t> </a:t>
            </a:r>
            <a:r>
              <a:rPr lang="en-US" altLang="en-US"/>
              <a:t>→</a:t>
            </a:r>
            <a:r>
              <a:rPr lang="en-US" altLang="zh-CN"/>
              <a:t> </a:t>
            </a:r>
            <a:r>
              <a:rPr lang="zh-CN" altLang="en-US"/>
              <a:t>论文数量增长，初步影响力形成。</a:t>
            </a:r>
            <a:endParaRPr lang="zh-CN" altLang="en-US"/>
          </a:p>
          <a:p>
            <a:r>
              <a:rPr lang="en-US" altLang="zh-CN"/>
              <a:t>2021-2022</a:t>
            </a:r>
            <a:r>
              <a:rPr lang="zh-CN" altLang="en-US"/>
              <a:t>：成熟期</a:t>
            </a:r>
            <a:r>
              <a:rPr lang="en-US" altLang="zh-CN"/>
              <a:t> </a:t>
            </a:r>
            <a:r>
              <a:rPr lang="en-US" altLang="en-US"/>
              <a:t>→</a:t>
            </a:r>
            <a:r>
              <a:rPr lang="en-US" altLang="zh-CN"/>
              <a:t> </a:t>
            </a:r>
            <a:r>
              <a:rPr lang="zh-CN" altLang="en-US"/>
              <a:t>论文数量达到峰值，影响力大幅提升。</a:t>
            </a:r>
            <a:endParaRPr lang="zh-CN" altLang="en-US"/>
          </a:p>
          <a:p>
            <a:r>
              <a:rPr lang="en-US" altLang="zh-CN"/>
              <a:t>2023</a:t>
            </a:r>
            <a:r>
              <a:rPr lang="zh-CN" altLang="en-US"/>
              <a:t>：论文增长趋缓</a:t>
            </a:r>
            <a:r>
              <a:rPr lang="en-US" altLang="zh-CN"/>
              <a:t> </a:t>
            </a:r>
            <a:r>
              <a:rPr lang="en-US" altLang="en-US"/>
              <a:t>→</a:t>
            </a:r>
            <a:r>
              <a:rPr lang="en-US" altLang="zh-CN"/>
              <a:t> </a:t>
            </a:r>
            <a:r>
              <a:rPr lang="zh-CN" altLang="en-US"/>
              <a:t>研究质量可能提升，重点从数量扩展转向深度优化。</a:t>
            </a:r>
            <a:endParaRPr lang="zh-CN" altLang="en-US"/>
          </a:p>
          <a:p>
            <a:endParaRPr lang="zh-CN" altLang="en-US"/>
          </a:p>
          <a:p>
            <a:r>
              <a:rPr lang="zh-CN" altLang="en-US"/>
              <a:t>段</a:t>
            </a:r>
            <a:r>
              <a:rPr lang="en-US" altLang="zh-CN"/>
              <a:t>	</a:t>
            </a:r>
            <a:r>
              <a:rPr lang="zh-CN" altLang="en-US"/>
              <a:t>论文数量</a:t>
            </a:r>
            <a:r>
              <a:rPr lang="en-US" altLang="zh-CN"/>
              <a:t>	</a:t>
            </a:r>
            <a:r>
              <a:rPr lang="zh-CN" altLang="en-US"/>
              <a:t>引用次数</a:t>
            </a:r>
            <a:r>
              <a:rPr lang="en-US" altLang="zh-CN"/>
              <a:t>	</a:t>
            </a:r>
            <a:r>
              <a:rPr lang="zh-CN" altLang="en-US"/>
              <a:t>背景因素</a:t>
            </a:r>
            <a:r>
              <a:rPr lang="en-US" altLang="zh-CN"/>
              <a:t>	</a:t>
            </a:r>
            <a:r>
              <a:rPr lang="zh-CN" altLang="en-US"/>
              <a:t>研究特点</a:t>
            </a:r>
            <a:endParaRPr lang="zh-CN" altLang="en-US"/>
          </a:p>
          <a:p>
            <a:r>
              <a:rPr lang="en-US" altLang="zh-CN"/>
              <a:t>2015-2017</a:t>
            </a:r>
            <a:r>
              <a:rPr lang="zh-CN" altLang="en-US"/>
              <a:t>（萌芽期）</a:t>
            </a:r>
            <a:r>
              <a:rPr lang="en-US" altLang="zh-CN"/>
              <a:t>	</a:t>
            </a:r>
            <a:r>
              <a:rPr lang="zh-CN" altLang="en-US"/>
              <a:t>低</a:t>
            </a:r>
            <a:r>
              <a:rPr lang="en-US" altLang="zh-CN"/>
              <a:t>	</a:t>
            </a:r>
            <a:r>
              <a:rPr lang="zh-CN" altLang="en-US"/>
              <a:t>低</a:t>
            </a:r>
            <a:r>
              <a:rPr lang="en-US" altLang="zh-CN"/>
              <a:t>	</a:t>
            </a:r>
            <a:r>
              <a:rPr lang="zh-CN" altLang="en-US"/>
              <a:t>深度学习刚兴起，数据少，计算成本高</a:t>
            </a:r>
            <a:r>
              <a:rPr lang="en-US" altLang="zh-CN"/>
              <a:t>	</a:t>
            </a:r>
            <a:r>
              <a:rPr lang="zh-CN" altLang="en-US"/>
              <a:t>传统机器学习为主，城市计算中的深度学习研究较少</a:t>
            </a:r>
            <a:endParaRPr lang="zh-CN" altLang="en-US"/>
          </a:p>
          <a:p>
            <a:r>
              <a:rPr lang="en-US" altLang="zh-CN"/>
              <a:t>2018-2020</a:t>
            </a:r>
            <a:r>
              <a:rPr lang="zh-CN" altLang="en-US"/>
              <a:t>（爆发期）</a:t>
            </a:r>
            <a:r>
              <a:rPr lang="en-US" altLang="zh-CN"/>
              <a:t>	</a:t>
            </a:r>
            <a:r>
              <a:rPr lang="zh-CN" altLang="en-US"/>
              <a:t>快速增长</a:t>
            </a:r>
            <a:r>
              <a:rPr lang="en-US" altLang="zh-CN"/>
              <a:t>	</a:t>
            </a:r>
            <a:r>
              <a:rPr lang="zh-CN" altLang="en-US"/>
              <a:t>中等</a:t>
            </a:r>
            <a:r>
              <a:rPr lang="en-US" altLang="zh-CN"/>
              <a:t>	GNN</a:t>
            </a:r>
            <a:r>
              <a:rPr lang="zh-CN" altLang="en-US"/>
              <a:t>、</a:t>
            </a:r>
            <a:r>
              <a:rPr lang="en-US" altLang="zh-CN"/>
              <a:t>Transformer </a:t>
            </a:r>
            <a:r>
              <a:rPr lang="zh-CN" altLang="en-US"/>
              <a:t>兴起，政府开放数据，智能城市政策推动</a:t>
            </a:r>
            <a:r>
              <a:rPr lang="en-US" altLang="zh-CN"/>
              <a:t>	</a:t>
            </a:r>
            <a:r>
              <a:rPr lang="zh-CN" altLang="en-US"/>
              <a:t>数据驱动研究增多，深度学习方法快速扩展</a:t>
            </a:r>
            <a:endParaRPr lang="zh-CN" altLang="en-US"/>
          </a:p>
          <a:p>
            <a:r>
              <a:rPr lang="en-US" altLang="zh-CN"/>
              <a:t>2021-2022</a:t>
            </a:r>
            <a:r>
              <a:rPr lang="zh-CN" altLang="en-US"/>
              <a:t>（成熟期）</a:t>
            </a:r>
            <a:r>
              <a:rPr lang="en-US" altLang="zh-CN"/>
              <a:t>	</a:t>
            </a:r>
            <a:r>
              <a:rPr lang="zh-CN" altLang="en-US"/>
              <a:t>最高</a:t>
            </a:r>
            <a:r>
              <a:rPr lang="en-US" altLang="zh-CN"/>
              <a:t>	</a:t>
            </a:r>
            <a:r>
              <a:rPr lang="zh-CN" altLang="en-US"/>
              <a:t>快速上升</a:t>
            </a:r>
            <a:r>
              <a:rPr lang="en-US" altLang="zh-CN"/>
              <a:t>	</a:t>
            </a:r>
            <a:r>
              <a:rPr lang="zh-CN" altLang="en-US"/>
              <a:t>大规模应用落地，企业智能城市投资增长，技术成熟</a:t>
            </a:r>
            <a:r>
              <a:rPr lang="en-US" altLang="zh-CN"/>
              <a:t>	</a:t>
            </a:r>
            <a:r>
              <a:rPr lang="zh-CN" altLang="en-US"/>
              <a:t>多模态融合、应用驱动，学术影响力增强</a:t>
            </a:r>
            <a:endParaRPr lang="zh-CN" altLang="en-US"/>
          </a:p>
          <a:p>
            <a:r>
              <a:rPr lang="en-US" altLang="zh-CN"/>
              <a:t>2023</a:t>
            </a:r>
            <a:r>
              <a:rPr lang="zh-CN" altLang="en-US"/>
              <a:t>（优化期）</a:t>
            </a:r>
            <a:r>
              <a:rPr lang="en-US" altLang="zh-CN"/>
              <a:t>	</a:t>
            </a:r>
            <a:r>
              <a:rPr lang="zh-CN" altLang="en-US"/>
              <a:t>略下降</a:t>
            </a:r>
            <a:r>
              <a:rPr lang="en-US" altLang="zh-CN"/>
              <a:t>	</a:t>
            </a:r>
            <a:r>
              <a:rPr lang="zh-CN" altLang="en-US"/>
              <a:t>继续上升</a:t>
            </a:r>
            <a:r>
              <a:rPr lang="en-US" altLang="zh-CN"/>
              <a:t>	</a:t>
            </a:r>
            <a:r>
              <a:rPr lang="zh-CN" altLang="en-US"/>
              <a:t>数据隐私法规影响，研究趋向精细化，计算资源优化</a:t>
            </a:r>
            <a:r>
              <a:rPr lang="en-US" altLang="zh-CN"/>
              <a:t>	LLMs</a:t>
            </a:r>
            <a:r>
              <a:rPr lang="zh-CN" altLang="en-US"/>
              <a:t>、生成式</a:t>
            </a:r>
            <a:r>
              <a:rPr lang="en-US" altLang="zh-CN"/>
              <a:t> AI</a:t>
            </a:r>
            <a:r>
              <a:rPr lang="zh-CN" altLang="en-US"/>
              <a:t>、自监督学习成为热点</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幻灯片图像占位符 1"/>
          <p:cNvSpPr>
            <a:spLocks noGrp="1" noRot="1" noChangeAspect="1" noTextEdit="1"/>
          </p:cNvSpPr>
          <p:nvPr>
            <p:ph type="sldImg"/>
          </p:nvPr>
        </p:nvSpPr>
        <p:spPr>
          <a:ln>
            <a:miter lim="800000"/>
          </a:ln>
        </p:spPr>
      </p:sp>
      <p:sp>
        <p:nvSpPr>
          <p:cNvPr id="5123" name="文本占位符 2"/>
          <p:cNvSpPr>
            <a:spLocks noGrp="1"/>
          </p:cNvSpPr>
          <p:nvPr>
            <p:ph type="body"/>
          </p:nvPr>
        </p:nvSpPr>
        <p:spPr/>
        <p:txBody>
          <a:bodyPr wrap="square" lIns="91440" tIns="45720" rIns="91440" bIns="45720" anchor="t"/>
          <a:lstStyle/>
          <a:p>
            <a:pPr>
              <a:lnSpc>
                <a:spcPct val="150000"/>
              </a:lnSpc>
              <a:defRPr/>
            </a:pPr>
            <a:endParaRPr lang="zh-CN" altLang="en-US" dirty="0"/>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当然这篇综述也包括了以往研究的几个主要挑战</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这是总结的解决方案</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文章将从</a:t>
            </a:r>
            <a:r>
              <a:rPr lang="zh-CN" altLang="en-US">
                <a:sym typeface="+mn-ea"/>
              </a:rPr>
              <a:t>数据来源，方法，应用三个维度进行概述。</a:t>
            </a:r>
            <a:endParaRPr lang="zh-CN" altLang="en-US"/>
          </a:p>
          <a:p>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a:t>不同类型的数据集在相关研究中的占比（</a:t>
            </a:r>
            <a:r>
              <a:rPr lang="en-US" altLang="zh-CN"/>
              <a:t>Fig. 4</a:t>
            </a:r>
            <a:r>
              <a:rPr lang="zh-CN" altLang="en-US"/>
              <a:t>）。</a:t>
            </a:r>
            <a:endParaRPr lang="zh-CN" altLang="en-US"/>
          </a:p>
          <a:p>
            <a:r>
              <a:rPr lang="zh-CN" altLang="en-US"/>
              <a:t>数据集使用的城市分布</a:t>
            </a:r>
            <a:r>
              <a:rPr lang="en-US" altLang="zh-CN"/>
              <a:t>	</a:t>
            </a:r>
            <a:r>
              <a:rPr lang="zh-CN" altLang="en-US"/>
              <a:t>（</a:t>
            </a:r>
            <a:r>
              <a:rPr lang="en-US" altLang="zh-CN"/>
              <a:t>Fig. 5</a:t>
            </a:r>
            <a:r>
              <a:rPr lang="zh-CN" altLang="en-US"/>
              <a:t>）。</a:t>
            </a:r>
            <a:endParaRPr lang="zh-CN" altLang="en-US"/>
          </a:p>
          <a:p>
            <a:endParaRPr lang="zh-CN" altLang="en-US"/>
          </a:p>
          <a:p>
            <a:r>
              <a:rPr lang="zh-CN" altLang="en-US"/>
              <a:t>地理数据（</a:t>
            </a:r>
            <a:r>
              <a:rPr lang="en-US" altLang="zh-CN"/>
              <a:t>Geographical Data</a:t>
            </a:r>
            <a:r>
              <a:rPr lang="zh-CN" altLang="en-US"/>
              <a:t>）（深蓝色）：</a:t>
            </a:r>
            <a:r>
              <a:rPr lang="en-US" altLang="zh-CN"/>
              <a:t>63</a:t>
            </a:r>
            <a:endParaRPr lang="en-US" altLang="zh-CN"/>
          </a:p>
          <a:p>
            <a:r>
              <a:rPr lang="zh-CN" altLang="en-US"/>
              <a:t>交通数据（</a:t>
            </a:r>
            <a:r>
              <a:rPr lang="en-US" altLang="zh-CN"/>
              <a:t>Traffic Data</a:t>
            </a:r>
            <a:r>
              <a:rPr lang="zh-CN" altLang="en-US"/>
              <a:t>）（浅蓝色）：</a:t>
            </a:r>
            <a:r>
              <a:rPr lang="en-US" altLang="zh-CN"/>
              <a:t>58</a:t>
            </a:r>
            <a:endParaRPr lang="en-US" altLang="zh-CN"/>
          </a:p>
          <a:p>
            <a:r>
              <a:rPr lang="zh-CN" altLang="en-US"/>
              <a:t>社交媒体数据（</a:t>
            </a:r>
            <a:r>
              <a:rPr lang="en-US" altLang="zh-CN"/>
              <a:t>Social Media Data</a:t>
            </a:r>
            <a:r>
              <a:rPr lang="zh-CN" altLang="en-US"/>
              <a:t>）（灰色）：</a:t>
            </a:r>
            <a:r>
              <a:rPr lang="en-US" altLang="zh-CN"/>
              <a:t>31</a:t>
            </a:r>
            <a:endParaRPr lang="en-US" altLang="zh-CN"/>
          </a:p>
          <a:p>
            <a:endParaRPr lang="en-US" altLang="zh-CN"/>
          </a:p>
          <a:p>
            <a:r>
              <a:rPr lang="zh-CN" altLang="en-US"/>
              <a:t>北京（</a:t>
            </a:r>
            <a:r>
              <a:rPr lang="en-US" altLang="zh-CN"/>
              <a:t>27 </a:t>
            </a:r>
            <a:r>
              <a:rPr lang="zh-CN" altLang="en-US"/>
              <a:t>次）和纽约（</a:t>
            </a:r>
            <a:r>
              <a:rPr lang="en-US" altLang="zh-CN"/>
              <a:t>22 </a:t>
            </a:r>
            <a:r>
              <a:rPr lang="zh-CN" altLang="en-US"/>
              <a:t>次）是最常被使用的数据集来源</a:t>
            </a:r>
            <a:endParaRPr lang="zh-CN" altLang="en-US"/>
          </a:p>
          <a:p>
            <a:r>
              <a:rPr lang="zh-CN" altLang="en-US"/>
              <a:t>新加坡（</a:t>
            </a:r>
            <a:r>
              <a:rPr lang="en-US" altLang="zh-CN"/>
              <a:t>9 </a:t>
            </a:r>
            <a:r>
              <a:rPr lang="zh-CN" altLang="en-US"/>
              <a:t>次）和芝加哥（</a:t>
            </a:r>
            <a:r>
              <a:rPr lang="en-US" altLang="zh-CN"/>
              <a:t>10 </a:t>
            </a:r>
            <a:r>
              <a:rPr lang="zh-CN" altLang="en-US"/>
              <a:t>次）</a:t>
            </a:r>
            <a:endParaRPr lang="zh-CN" altLang="en-US"/>
          </a:p>
        </p:txBody>
      </p:sp>
      <p:sp>
        <p:nvSpPr>
          <p:cNvPr id="4" name="灯片编号占位符 3"/>
          <p:cNvSpPr>
            <a:spLocks noGrp="1"/>
          </p:cNvSpPr>
          <p:nvPr>
            <p:ph type="sldNum" sz="quarter" idx="5"/>
          </p:nvPr>
        </p:nvSpPr>
        <p:spPr/>
        <p:txBody>
          <a:bodyPr/>
          <a:lstStyle/>
          <a:p>
            <a:fld id="{D18AA5F0-770B-410C-90B7-ECBA0CF9027F}"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1_标题和内容">
    <p:spTree>
      <p:nvGrpSpPr>
        <p:cNvPr id="1" name=""/>
        <p:cNvGrpSpPr/>
        <p:nvPr/>
      </p:nvGrpSpPr>
      <p:grpSpPr>
        <a:xfrm>
          <a:off x="0" y="0"/>
          <a:ext cx="0" cy="0"/>
          <a:chOff x="0" y="0"/>
          <a:chExt cx="0" cy="0"/>
        </a:xfrm>
      </p:grpSpPr>
      <p:sp>
        <p:nvSpPr>
          <p:cNvPr id="2" name="标题 1"/>
          <p:cNvSpPr>
            <a:spLocks noGrp="1"/>
          </p:cNvSpPr>
          <p:nvPr>
            <p:ph type="title"/>
          </p:nvPr>
        </p:nvSpPr>
        <p:spPr>
          <a:xfrm>
            <a:off x="482600" y="352358"/>
            <a:ext cx="10972800" cy="533400"/>
          </a:xfrm>
          <a:prstGeom prst="rect">
            <a:avLst/>
          </a:prstGeom>
          <a:noFill/>
          <a:ln>
            <a:noFill/>
          </a:ln>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lIns="72000" tIns="72000" rIns="0" bIns="72000"/>
          <a:lstStyle>
            <a:lvl1pPr algn="l" rtl="0" eaLnBrk="0" fontAlgn="base" hangingPunct="0">
              <a:spcBef>
                <a:spcPct val="0"/>
              </a:spcBef>
              <a:spcAft>
                <a:spcPct val="0"/>
              </a:spcAft>
              <a:defRPr lang="zh-CN" altLang="en-US" sz="2400" b="0" kern="1200">
                <a:solidFill>
                  <a:schemeClr val="tx1">
                    <a:lumMod val="85000"/>
                    <a:lumOff val="15000"/>
                  </a:schemeClr>
                </a:solidFill>
                <a:latin typeface="微软雅黑" panose="020B0503020204020204" pitchFamily="34" charset="-122"/>
                <a:ea typeface="微软雅黑" panose="020B0503020204020204" pitchFamily="34" charset="-122"/>
                <a:cs typeface="+mn-cs"/>
              </a:defRPr>
            </a:lvl1pPr>
          </a:lstStyle>
          <a:p>
            <a:pPr lvl="0" algn="l"/>
            <a:r>
              <a:rPr lang="zh-CN" altLang="en-US"/>
              <a:t>单击此处编辑母版标题样式</a:t>
            </a:r>
            <a:endParaRPr lang="zh-CN" altLang="en-US"/>
          </a:p>
        </p:txBody>
      </p:sp>
      <p:sp>
        <p:nvSpPr>
          <p:cNvPr id="3" name="Text Box 2"/>
          <p:cNvSpPr txBox="1"/>
          <p:nvPr userDrawn="1"/>
        </p:nvSpPr>
        <p:spPr>
          <a:xfrm>
            <a:off x="756920" y="6858000"/>
            <a:ext cx="4064000" cy="376555"/>
          </a:xfrm>
          <a:prstGeom prst="rect">
            <a:avLst/>
          </a:prstGeom>
          <a:noFill/>
        </p:spPr>
        <p:txBody>
          <a:bodyPr wrap="square" rtlCol="0">
            <a:noAutofit/>
          </a:bodyPr>
          <a:p>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userDrawn="1">
  <p:cSld name="自定义版式">
    <p:spTree>
      <p:nvGrpSpPr>
        <p:cNvPr id="1" name=""/>
        <p:cNvGrpSpPr/>
        <p:nvPr/>
      </p:nvGrpSpPr>
      <p:grpSpPr>
        <a:xfrm>
          <a:off x="0" y="0"/>
          <a:ext cx="0" cy="0"/>
          <a:chOff x="0" y="0"/>
          <a:chExt cx="0" cy="0"/>
        </a:xfrm>
      </p:grpSpPr>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a:xfrm>
            <a:off x="838200" y="6356350"/>
            <a:ext cx="2743200" cy="365125"/>
          </a:xfrm>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a:xfrm>
            <a:off x="4038600" y="6356350"/>
            <a:ext cx="4114800" cy="365125"/>
          </a:xfrm>
        </p:spPr>
        <p:txBody>
          <a:bodyPr/>
          <a:lstStyle/>
          <a:p>
            <a:endParaRPr lang="zh-CN" altLang="en-US"/>
          </a:p>
        </p:txBody>
      </p:sp>
      <p:sp>
        <p:nvSpPr>
          <p:cNvPr id="4" name="灯片编号占位符 3"/>
          <p:cNvSpPr>
            <a:spLocks noGrp="1"/>
          </p:cNvSpPr>
          <p:nvPr>
            <p:ph type="sldNum" sz="quarter" idx="12"/>
          </p:nvPr>
        </p:nvSpPr>
        <p:spPr>
          <a:xfrm>
            <a:off x="8610600" y="6356350"/>
            <a:ext cx="2743200" cy="365125"/>
          </a:xfrm>
        </p:spPr>
        <p:txBody>
          <a:bodyPr/>
          <a:lstStyle/>
          <a:p>
            <a:fld id="{7D9BB5D0-35E4-459D-AEF3-FE4D7C45CC19}"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95960" y="360000"/>
            <a:ext cx="10800000" cy="720000"/>
          </a:xfrm>
        </p:spPr>
        <p:txBody>
          <a:bodyPr wrap="square">
            <a:normAutofit/>
          </a:bodyPr>
          <a:lstStyle/>
          <a:p>
            <a:r>
              <a:rPr lang="zh-CN" altLang="en-US"/>
              <a:t>单击此处编辑母版标题样式</a:t>
            </a:r>
            <a:endParaRPr lang="zh-CN" altLang="en-US" dirty="0"/>
          </a:p>
        </p:txBody>
      </p:sp>
      <p:sp>
        <p:nvSpPr>
          <p:cNvPr id="3" name="日期占位符 2"/>
          <p:cNvSpPr>
            <a:spLocks noGrp="1"/>
          </p:cNvSpPr>
          <p:nvPr>
            <p:ph type="dt" sz="half" idx="10"/>
            <p:custDataLst>
              <p:tags r:id="rId3"/>
            </p:custDataLst>
          </p:nvPr>
        </p:nvSpPr>
        <p:spPr>
          <a:xfrm>
            <a:off x="695960" y="6356350"/>
            <a:ext cx="2743200" cy="365125"/>
          </a:xfrm>
        </p:spPr>
        <p:txBody>
          <a:bodyPr wrap="square">
            <a:normAutofit/>
          </a:bodyPr>
          <a:lstStyle/>
          <a:p>
            <a:r>
              <a:rPr lang="en-US" altLang="zh-CN"/>
              <a:t>2024/12/16</a:t>
            </a:r>
            <a:endParaRPr lang="zh-CN" altLang="en-US"/>
          </a:p>
        </p:txBody>
      </p:sp>
      <p:sp>
        <p:nvSpPr>
          <p:cNvPr id="4" name="页脚占位符 3"/>
          <p:cNvSpPr>
            <a:spLocks noGrp="1"/>
          </p:cNvSpPr>
          <p:nvPr>
            <p:ph type="ftr" sz="quarter" idx="11"/>
            <p:custDataLst>
              <p:tags r:id="rId4"/>
            </p:custDataLst>
          </p:nvPr>
        </p:nvSpPr>
        <p:spPr>
          <a:xfrm>
            <a:off x="4038600" y="6356350"/>
            <a:ext cx="4114800" cy="365125"/>
          </a:xfrm>
        </p:spPr>
        <p:txBody>
          <a:bodyPr/>
          <a:lstStyle/>
          <a:p>
            <a:endParaRPr lang="zh-CN" altLang="en-US"/>
          </a:p>
        </p:txBody>
      </p:sp>
      <p:sp>
        <p:nvSpPr>
          <p:cNvPr id="5" name="灯片编号占位符 4"/>
          <p:cNvSpPr>
            <a:spLocks noGrp="1"/>
          </p:cNvSpPr>
          <p:nvPr>
            <p:ph type="sldNum" sz="quarter" idx="12"/>
            <p:custDataLst>
              <p:tags r:id="rId5"/>
            </p:custDataLst>
          </p:nvPr>
        </p:nvSpPr>
        <p:spPr>
          <a:xfrm>
            <a:off x="8753983" y="6356350"/>
            <a:ext cx="2743200" cy="365125"/>
          </a:xfrm>
        </p:spPr>
        <p:txBody>
          <a:bodyPr wrap="square">
            <a:normAutofit/>
          </a:bodyPr>
          <a:lstStyle/>
          <a:p>
            <a:r>
              <a:rPr lang="en-US" altLang="zh-CN"/>
              <a:t>‹#›</a:t>
            </a:r>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6" Type="http://schemas.openxmlformats.org/officeDocument/2006/relationships/theme" Target="../theme/theme1.xml"/><Relationship Id="rId5" Type="http://schemas.openxmlformats.org/officeDocument/2006/relationships/image" Target="../media/image1.png"/><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7" name="任意多边形 19"/>
          <p:cNvSpPr/>
          <p:nvPr userDrawn="1"/>
        </p:nvSpPr>
        <p:spPr>
          <a:xfrm rot="10800000">
            <a:off x="-5" y="198849"/>
            <a:ext cx="12196230" cy="1531133"/>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8" name="任意多边形: 形状 7"/>
          <p:cNvSpPr/>
          <p:nvPr userDrawn="1"/>
        </p:nvSpPr>
        <p:spPr>
          <a:xfrm rot="10800000">
            <a:off x="0" y="-5"/>
            <a:ext cx="12192000" cy="1582061"/>
          </a:xfrm>
          <a:custGeom>
            <a:avLst/>
            <a:gdLst>
              <a:gd name="connsiteX0" fmla="*/ 12192000 w 12192000"/>
              <a:gd name="connsiteY0" fmla="*/ 1487914 h 1487914"/>
              <a:gd name="connsiteX1" fmla="*/ 0 w 12192000"/>
              <a:gd name="connsiteY1" fmla="*/ 1487914 h 1487914"/>
              <a:gd name="connsiteX2" fmla="*/ 0 w 12192000"/>
              <a:gd name="connsiteY2" fmla="*/ 464687 h 1487914"/>
              <a:gd name="connsiteX3" fmla="*/ 400424 w 12192000"/>
              <a:gd name="connsiteY3" fmla="*/ 531990 h 1487914"/>
              <a:gd name="connsiteX4" fmla="*/ 11146976 w 12192000"/>
              <a:gd name="connsiteY4" fmla="*/ 187933 h 1487914"/>
              <a:gd name="connsiteX5" fmla="*/ 11921298 w 12192000"/>
              <a:gd name="connsiteY5" fmla="*/ 53786 h 1487914"/>
              <a:gd name="connsiteX6" fmla="*/ 12192000 w 12192000"/>
              <a:gd name="connsiteY6" fmla="*/ 0 h 1487914"/>
              <a:gd name="connsiteX7" fmla="*/ 12192000 w 12192000"/>
              <a:gd name="connsiteY7" fmla="*/ 1487914 h 1487914"/>
              <a:gd name="connsiteX0-1" fmla="*/ 12192000 w 12192000"/>
              <a:gd name="connsiteY0-2" fmla="*/ 1487914 h 1487914"/>
              <a:gd name="connsiteX1-3" fmla="*/ 0 w 12192000"/>
              <a:gd name="connsiteY1-4" fmla="*/ 1487914 h 1487914"/>
              <a:gd name="connsiteX2-5" fmla="*/ 0 w 12192000"/>
              <a:gd name="connsiteY2-6" fmla="*/ 464687 h 1487914"/>
              <a:gd name="connsiteX3-7" fmla="*/ 11146976 w 12192000"/>
              <a:gd name="connsiteY3-8" fmla="*/ 187933 h 1487914"/>
              <a:gd name="connsiteX4-9" fmla="*/ 11921298 w 12192000"/>
              <a:gd name="connsiteY4-10" fmla="*/ 53786 h 1487914"/>
              <a:gd name="connsiteX5-11" fmla="*/ 12192000 w 12192000"/>
              <a:gd name="connsiteY5-12" fmla="*/ 0 h 1487914"/>
              <a:gd name="connsiteX6-13" fmla="*/ 12192000 w 12192000"/>
              <a:gd name="connsiteY6-14" fmla="*/ 1487914 h 1487914"/>
              <a:gd name="connsiteX0-15" fmla="*/ 12192000 w 12192000"/>
              <a:gd name="connsiteY0-16" fmla="*/ 1487914 h 1487914"/>
              <a:gd name="connsiteX1-17" fmla="*/ 0 w 12192000"/>
              <a:gd name="connsiteY1-18" fmla="*/ 1487914 h 1487914"/>
              <a:gd name="connsiteX2-19" fmla="*/ 0 w 12192000"/>
              <a:gd name="connsiteY2-20" fmla="*/ 464687 h 1487914"/>
              <a:gd name="connsiteX3-21" fmla="*/ 11146976 w 12192000"/>
              <a:gd name="connsiteY3-22" fmla="*/ 187933 h 1487914"/>
              <a:gd name="connsiteX4-23" fmla="*/ 11921298 w 12192000"/>
              <a:gd name="connsiteY4-24" fmla="*/ 53786 h 1487914"/>
              <a:gd name="connsiteX5-25" fmla="*/ 12192000 w 12192000"/>
              <a:gd name="connsiteY5-26" fmla="*/ 0 h 1487914"/>
              <a:gd name="connsiteX6-27" fmla="*/ 12192000 w 12192000"/>
              <a:gd name="connsiteY6-28" fmla="*/ 1487914 h 1487914"/>
              <a:gd name="connsiteX0-29" fmla="*/ 12192000 w 12192000"/>
              <a:gd name="connsiteY0-30" fmla="*/ 1487914 h 1487914"/>
              <a:gd name="connsiteX1-31" fmla="*/ 0 w 12192000"/>
              <a:gd name="connsiteY1-32" fmla="*/ 1487914 h 1487914"/>
              <a:gd name="connsiteX2-33" fmla="*/ 0 w 12192000"/>
              <a:gd name="connsiteY2-34" fmla="*/ 464687 h 1487914"/>
              <a:gd name="connsiteX3-35" fmla="*/ 11146976 w 12192000"/>
              <a:gd name="connsiteY3-36" fmla="*/ 187933 h 1487914"/>
              <a:gd name="connsiteX4-37" fmla="*/ 11921298 w 12192000"/>
              <a:gd name="connsiteY4-38" fmla="*/ 53786 h 1487914"/>
              <a:gd name="connsiteX5-39" fmla="*/ 12192000 w 12192000"/>
              <a:gd name="connsiteY5-40" fmla="*/ 0 h 1487914"/>
              <a:gd name="connsiteX6-41" fmla="*/ 12192000 w 12192000"/>
              <a:gd name="connsiteY6-42" fmla="*/ 1487914 h 1487914"/>
              <a:gd name="connsiteX0-43" fmla="*/ 12192000 w 12366837"/>
              <a:gd name="connsiteY0-44" fmla="*/ 1560914 h 1560914"/>
              <a:gd name="connsiteX1-45" fmla="*/ 0 w 12366837"/>
              <a:gd name="connsiteY1-46" fmla="*/ 1560914 h 1560914"/>
              <a:gd name="connsiteX2-47" fmla="*/ 0 w 12366837"/>
              <a:gd name="connsiteY2-48" fmla="*/ 537687 h 1560914"/>
              <a:gd name="connsiteX3-49" fmla="*/ 11146976 w 12366837"/>
              <a:gd name="connsiteY3-50" fmla="*/ 260933 h 1560914"/>
              <a:gd name="connsiteX4-51" fmla="*/ 12192000 w 12366837"/>
              <a:gd name="connsiteY4-52" fmla="*/ 73000 h 1560914"/>
              <a:gd name="connsiteX5-53" fmla="*/ 12192000 w 12366837"/>
              <a:gd name="connsiteY5-54" fmla="*/ 1560914 h 1560914"/>
              <a:gd name="connsiteX0-55" fmla="*/ 12192000 w 12192000"/>
              <a:gd name="connsiteY0-56" fmla="*/ 1575972 h 1575972"/>
              <a:gd name="connsiteX1-57" fmla="*/ 0 w 12192000"/>
              <a:gd name="connsiteY1-58" fmla="*/ 1575972 h 1575972"/>
              <a:gd name="connsiteX2-59" fmla="*/ 0 w 12192000"/>
              <a:gd name="connsiteY2-60" fmla="*/ 552745 h 1575972"/>
              <a:gd name="connsiteX3-61" fmla="*/ 11146976 w 12192000"/>
              <a:gd name="connsiteY3-62" fmla="*/ 275991 h 1575972"/>
              <a:gd name="connsiteX4-63" fmla="*/ 12192000 w 12192000"/>
              <a:gd name="connsiteY4-64" fmla="*/ 88058 h 1575972"/>
              <a:gd name="connsiteX5-65" fmla="*/ 12192000 w 12192000"/>
              <a:gd name="connsiteY5-66" fmla="*/ 1575972 h 1575972"/>
              <a:gd name="connsiteX0-67" fmla="*/ 12192000 w 12192000"/>
              <a:gd name="connsiteY0-68" fmla="*/ 1487914 h 1487914"/>
              <a:gd name="connsiteX1-69" fmla="*/ 0 w 12192000"/>
              <a:gd name="connsiteY1-70" fmla="*/ 1487914 h 1487914"/>
              <a:gd name="connsiteX2-71" fmla="*/ 0 w 12192000"/>
              <a:gd name="connsiteY2-72" fmla="*/ 464687 h 1487914"/>
              <a:gd name="connsiteX3-73" fmla="*/ 12192000 w 12192000"/>
              <a:gd name="connsiteY3-74" fmla="*/ 0 h 1487914"/>
              <a:gd name="connsiteX4-75" fmla="*/ 12192000 w 12192000"/>
              <a:gd name="connsiteY4-76" fmla="*/ 1487914 h 1487914"/>
              <a:gd name="connsiteX0-77" fmla="*/ 12192000 w 12192000"/>
              <a:gd name="connsiteY0-78" fmla="*/ 1487914 h 1487914"/>
              <a:gd name="connsiteX1-79" fmla="*/ 0 w 12192000"/>
              <a:gd name="connsiteY1-80" fmla="*/ 1487914 h 1487914"/>
              <a:gd name="connsiteX2-81" fmla="*/ 0 w 12192000"/>
              <a:gd name="connsiteY2-82" fmla="*/ 464687 h 1487914"/>
              <a:gd name="connsiteX3-83" fmla="*/ 12192000 w 12192000"/>
              <a:gd name="connsiteY3-84" fmla="*/ 0 h 1487914"/>
              <a:gd name="connsiteX4-85" fmla="*/ 12192000 w 12192000"/>
              <a:gd name="connsiteY4-86" fmla="*/ 1487914 h 1487914"/>
              <a:gd name="connsiteX0-87" fmla="*/ 12192000 w 12192000"/>
              <a:gd name="connsiteY0-88" fmla="*/ 1487914 h 1487914"/>
              <a:gd name="connsiteX1-89" fmla="*/ 0 w 12192000"/>
              <a:gd name="connsiteY1-90" fmla="*/ 1487914 h 1487914"/>
              <a:gd name="connsiteX2-91" fmla="*/ 0 w 12192000"/>
              <a:gd name="connsiteY2-92" fmla="*/ 464687 h 1487914"/>
              <a:gd name="connsiteX3-93" fmla="*/ 12192000 w 12192000"/>
              <a:gd name="connsiteY3-94" fmla="*/ 0 h 1487914"/>
              <a:gd name="connsiteX4-95" fmla="*/ 12192000 w 12192000"/>
              <a:gd name="connsiteY4-96" fmla="*/ 1487914 h 1487914"/>
              <a:gd name="connsiteX0-97" fmla="*/ 12192000 w 12192000"/>
              <a:gd name="connsiteY0-98" fmla="*/ 1487914 h 1487914"/>
              <a:gd name="connsiteX1-99" fmla="*/ 0 w 12192000"/>
              <a:gd name="connsiteY1-100" fmla="*/ 1487914 h 1487914"/>
              <a:gd name="connsiteX2-101" fmla="*/ 0 w 12192000"/>
              <a:gd name="connsiteY2-102" fmla="*/ 464687 h 1487914"/>
              <a:gd name="connsiteX3-103" fmla="*/ 12192000 w 12192000"/>
              <a:gd name="connsiteY3-104" fmla="*/ 0 h 1487914"/>
              <a:gd name="connsiteX4-105" fmla="*/ 12192000 w 12192000"/>
              <a:gd name="connsiteY4-106" fmla="*/ 1487914 h 1487914"/>
              <a:gd name="connsiteX0-107" fmla="*/ 12192000 w 12192000"/>
              <a:gd name="connsiteY0-108" fmla="*/ 1487914 h 1487914"/>
              <a:gd name="connsiteX1-109" fmla="*/ 0 w 12192000"/>
              <a:gd name="connsiteY1-110" fmla="*/ 1487914 h 1487914"/>
              <a:gd name="connsiteX2-111" fmla="*/ 0 w 12192000"/>
              <a:gd name="connsiteY2-112" fmla="*/ 464687 h 1487914"/>
              <a:gd name="connsiteX3-113" fmla="*/ 12192000 w 12192000"/>
              <a:gd name="connsiteY3-114" fmla="*/ 0 h 1487914"/>
              <a:gd name="connsiteX4-115" fmla="*/ 12192000 w 12192000"/>
              <a:gd name="connsiteY4-116" fmla="*/ 1487914 h 1487914"/>
              <a:gd name="connsiteX0-117" fmla="*/ 12192000 w 12192000"/>
              <a:gd name="connsiteY0-118" fmla="*/ 1487914 h 1487914"/>
              <a:gd name="connsiteX1-119" fmla="*/ 0 w 12192000"/>
              <a:gd name="connsiteY1-120" fmla="*/ 1487914 h 1487914"/>
              <a:gd name="connsiteX2-121" fmla="*/ 0 w 12192000"/>
              <a:gd name="connsiteY2-122" fmla="*/ 464687 h 1487914"/>
              <a:gd name="connsiteX3-123" fmla="*/ 12192000 w 12192000"/>
              <a:gd name="connsiteY3-124" fmla="*/ 0 h 1487914"/>
              <a:gd name="connsiteX4-125" fmla="*/ 12192000 w 12192000"/>
              <a:gd name="connsiteY4-126" fmla="*/ 1487914 h 148791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2192000" h="1487914">
                <a:moveTo>
                  <a:pt x="12192000" y="1487914"/>
                </a:moveTo>
                <a:lnTo>
                  <a:pt x="0" y="1487914"/>
                </a:lnTo>
                <a:lnTo>
                  <a:pt x="0" y="464687"/>
                </a:lnTo>
                <a:cubicBezTo>
                  <a:pt x="1770742" y="740031"/>
                  <a:pt x="7460343" y="1105009"/>
                  <a:pt x="12192000" y="0"/>
                </a:cubicBezTo>
                <a:lnTo>
                  <a:pt x="12192000" y="1487914"/>
                </a:ln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sz="1800" dirty="0">
              <a:ea typeface="微软雅黑" panose="020B0503020204020204" pitchFamily="34" charset="-122"/>
            </a:endParaRPr>
          </a:p>
        </p:txBody>
      </p:sp>
      <p:grpSp>
        <p:nvGrpSpPr>
          <p:cNvPr id="9" name="组合 8"/>
          <p:cNvGrpSpPr/>
          <p:nvPr userDrawn="1"/>
        </p:nvGrpSpPr>
        <p:grpSpPr>
          <a:xfrm>
            <a:off x="1" y="6172200"/>
            <a:ext cx="12196231" cy="685800"/>
            <a:chOff x="1" y="3265418"/>
            <a:chExt cx="9143999" cy="2219421"/>
          </a:xfrm>
        </p:grpSpPr>
        <p:sp>
          <p:nvSpPr>
            <p:cNvPr id="10" name="任意多边形 14"/>
            <p:cNvSpPr/>
            <p:nvPr/>
          </p:nvSpPr>
          <p:spPr>
            <a:xfrm>
              <a:off x="1" y="3265418"/>
              <a:ext cx="9143999" cy="2041136"/>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9143999" h="2051818">
                  <a:moveTo>
                    <a:pt x="9143999" y="0"/>
                  </a:moveTo>
                  <a:lnTo>
                    <a:pt x="9143999" y="2051818"/>
                  </a:lnTo>
                  <a:lnTo>
                    <a:pt x="0" y="2051818"/>
                  </a:lnTo>
                  <a:lnTo>
                    <a:pt x="0" y="1204077"/>
                  </a:lnTo>
                  <a:lnTo>
                    <a:pt x="6027" y="1207403"/>
                  </a:lnTo>
                  <a:cubicBezTo>
                    <a:pt x="2066505" y="2238985"/>
                    <a:pt x="5621740" y="1499327"/>
                    <a:pt x="7674511" y="718908"/>
                  </a:cubicBezTo>
                  <a:cubicBezTo>
                    <a:pt x="8085065" y="562824"/>
                    <a:pt x="8552064" y="336225"/>
                    <a:pt x="9044856" y="57555"/>
                  </a:cubicBezTo>
                  <a:lnTo>
                    <a:pt x="9143999" y="0"/>
                  </a:lnTo>
                  <a:close/>
                </a:path>
              </a:pathLst>
            </a:cu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lvl="0" algn="ctr"/>
              <a:endParaRPr lang="zh-CN" altLang="en-US">
                <a:latin typeface="微软雅黑" panose="020B0503020204020204" pitchFamily="34" charset="-122"/>
                <a:ea typeface="微软雅黑" panose="020B0503020204020204" pitchFamily="34" charset="-122"/>
              </a:endParaRPr>
            </a:p>
          </p:txBody>
        </p:sp>
        <p:sp>
          <p:nvSpPr>
            <p:cNvPr id="11" name="任意多边形 17"/>
            <p:cNvSpPr/>
            <p:nvPr/>
          </p:nvSpPr>
          <p:spPr>
            <a:xfrm>
              <a:off x="1" y="3850390"/>
              <a:ext cx="9143999" cy="1634449"/>
            </a:xfrm>
            <a:custGeom>
              <a:avLst/>
              <a:gdLst>
                <a:gd name="connsiteX0" fmla="*/ 9143999 w 9143999"/>
                <a:gd name="connsiteY0" fmla="*/ 0 h 3478011"/>
                <a:gd name="connsiteX1" fmla="*/ 9143999 w 9143999"/>
                <a:gd name="connsiteY1" fmla="*/ 1393716 h 3478011"/>
                <a:gd name="connsiteX2" fmla="*/ 9143999 w 9143999"/>
                <a:gd name="connsiteY2" fmla="*/ 1513865 h 3478011"/>
                <a:gd name="connsiteX3" fmla="*/ 9143999 w 9143999"/>
                <a:gd name="connsiteY3" fmla="*/ 3478011 h 3478011"/>
                <a:gd name="connsiteX4" fmla="*/ 0 w 9143999"/>
                <a:gd name="connsiteY4" fmla="*/ 3478011 h 3478011"/>
                <a:gd name="connsiteX5" fmla="*/ 0 w 9143999"/>
                <a:gd name="connsiteY5" fmla="*/ 1513865 h 3478011"/>
                <a:gd name="connsiteX6" fmla="*/ 0 w 9143999"/>
                <a:gd name="connsiteY6" fmla="*/ 1393716 h 3478011"/>
                <a:gd name="connsiteX7" fmla="*/ 0 w 9143999"/>
                <a:gd name="connsiteY7" fmla="*/ 846204 h 3478011"/>
                <a:gd name="connsiteX8" fmla="*/ 303379 w 9143999"/>
                <a:gd name="connsiteY8" fmla="*/ 970246 h 3478011"/>
                <a:gd name="connsiteX9" fmla="*/ 8360497 w 9143999"/>
                <a:gd name="connsiteY9" fmla="*/ 342756 h 3478011"/>
                <a:gd name="connsiteX10" fmla="*/ 8941037 w 9143999"/>
                <a:gd name="connsiteY10" fmla="*/ 98098 h 347801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9143999" h="3478011">
                  <a:moveTo>
                    <a:pt x="9143999" y="0"/>
                  </a:moveTo>
                  <a:lnTo>
                    <a:pt x="9143999" y="1393716"/>
                  </a:lnTo>
                  <a:lnTo>
                    <a:pt x="9143999" y="1513865"/>
                  </a:lnTo>
                  <a:lnTo>
                    <a:pt x="9143999" y="3478011"/>
                  </a:lnTo>
                  <a:lnTo>
                    <a:pt x="0" y="3478011"/>
                  </a:lnTo>
                  <a:lnTo>
                    <a:pt x="0" y="1513865"/>
                  </a:lnTo>
                  <a:lnTo>
                    <a:pt x="0" y="1393716"/>
                  </a:lnTo>
                  <a:lnTo>
                    <a:pt x="0" y="846204"/>
                  </a:lnTo>
                  <a:lnTo>
                    <a:pt x="303379" y="970246"/>
                  </a:lnTo>
                  <a:cubicBezTo>
                    <a:pt x="2685816" y="1852356"/>
                    <a:pt x="6241504" y="1135756"/>
                    <a:pt x="8360497" y="342756"/>
                  </a:cubicBezTo>
                  <a:cubicBezTo>
                    <a:pt x="8544757" y="273800"/>
                    <a:pt x="8739002" y="191802"/>
                    <a:pt x="8941037" y="98098"/>
                  </a:cubicBezTo>
                  <a:close/>
                </a:path>
              </a:pathLst>
            </a:custGeom>
            <a:solidFill>
              <a:srgbClr val="F5F5F5"/>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800">
                <a:ea typeface="微软雅黑" panose="020B0503020204020204" pitchFamily="34" charset="-122"/>
              </a:endParaRPr>
            </a:p>
          </p:txBody>
        </p:sp>
      </p:grpSp>
      <p:sp>
        <p:nvSpPr>
          <p:cNvPr id="14" name="文本框 13"/>
          <p:cNvSpPr txBox="1"/>
          <p:nvPr userDrawn="1"/>
        </p:nvSpPr>
        <p:spPr>
          <a:xfrm>
            <a:off x="11387205" y="6553200"/>
            <a:ext cx="253933" cy="231946"/>
          </a:xfrm>
          <a:prstGeom prst="rect">
            <a:avLst/>
          </a:prstGeom>
          <a:noFill/>
          <a:ln>
            <a:solidFill>
              <a:schemeClr val="bg1">
                <a:lumMod val="75000"/>
              </a:schemeClr>
            </a:solidFill>
          </a:ln>
        </p:spPr>
        <p:txBody>
          <a:bodyPr wrap="none" lIns="72000" tIns="72000" rIns="72000" bIns="72000" rtlCol="0" anchor="ctr">
            <a:noAutofit/>
          </a:bodyPr>
          <a:lstStyle/>
          <a:p>
            <a:pPr algn="ctr"/>
            <a:fld id="{CE5B7511-CC96-41DE-A965-D9C44FD5C89D}" type="slidenum">
              <a:rPr lang="zh-CN" altLang="en-US" sz="800" b="1" smtClean="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rPr>
            </a:fld>
            <a:endParaRPr lang="zh-CN" altLang="en-US" sz="800" b="1" dirty="0">
              <a:solidFill>
                <a:schemeClr val="tx1">
                  <a:lumMod val="50000"/>
                  <a:lumOff val="50000"/>
                </a:schemeClr>
              </a:solidFill>
              <a:latin typeface="微软雅黑" panose="020B0503020204020204" pitchFamily="34" charset="-122"/>
              <a:ea typeface="微软雅黑" panose="020B0503020204020204" pitchFamily="34" charset="-122"/>
              <a:cs typeface="Arial" panose="020B0604020202020204" pitchFamily="34" charset="0"/>
            </a:endParaRPr>
          </a:p>
        </p:txBody>
      </p:sp>
      <p:pic>
        <p:nvPicPr>
          <p:cNvPr id="2" name="logo"/>
          <p:cNvPicPr/>
          <p:nvPr userDrawn="1"/>
        </p:nvPicPr>
        <p:blipFill>
          <a:blip r:embed="rId5" cstate="print">
            <a:extLst>
              <a:ext uri="{28A0092B-C50C-407E-A947-70E740481C1C}">
                <a14:useLocalDpi xmlns:a14="http://schemas.microsoft.com/office/drawing/2010/main" val="0"/>
              </a:ext>
            </a:extLst>
          </a:blip>
          <a:stretch>
            <a:fillRect/>
          </a:stretch>
        </p:blipFill>
        <p:spPr>
          <a:xfrm>
            <a:off x="11162190" y="219511"/>
            <a:ext cx="526162" cy="526162"/>
          </a:xfrm>
          <a:prstGeom prst="rect">
            <a:avLst/>
          </a:prstGeom>
        </p:spPr>
      </p:pic>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image" Target="../media/image1.png"/><Relationship Id="rId2" Type="http://schemas.openxmlformats.org/officeDocument/2006/relationships/image" Target="../media/image3.jpeg"/><Relationship Id="rId1"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image" Target="../media/image8.png"/></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image" Target="../media/image9.png"/></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image" Target="../media/image10.png"/></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4.xml"/><Relationship Id="rId1" Type="http://schemas.openxmlformats.org/officeDocument/2006/relationships/image" Target="../media/image11.png"/></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4.xml"/><Relationship Id="rId2" Type="http://schemas.openxmlformats.org/officeDocument/2006/relationships/slideLayout" Target="../slideLayouts/slideLayout4.xml"/><Relationship Id="rId1" Type="http://schemas.openxmlformats.org/officeDocument/2006/relationships/image" Target="../media/image12.png"/></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4.xml"/><Relationship Id="rId1" Type="http://schemas.openxmlformats.org/officeDocument/2006/relationships/image" Target="../media/image13.png"/></Relationships>
</file>

<file path=ppt/slides/_rels/slide17.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4.xml"/><Relationship Id="rId1" Type="http://schemas.openxmlformats.org/officeDocument/2006/relationships/image" Target="../media/image14.png"/></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7.xml"/><Relationship Id="rId2" Type="http://schemas.openxmlformats.org/officeDocument/2006/relationships/slideLayout" Target="../slideLayouts/slideLayout4.xml"/><Relationship Id="rId1" Type="http://schemas.openxmlformats.org/officeDocument/2006/relationships/image" Target="../media/image15.png"/></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7" Type="http://schemas.openxmlformats.org/officeDocument/2006/relationships/notesSlide" Target="../notesSlides/notesSlide1.xml"/><Relationship Id="rId6" Type="http://schemas.openxmlformats.org/officeDocument/2006/relationships/slideLayout" Target="../slideLayouts/slideLayout2.xml"/><Relationship Id="rId5" Type="http://schemas.openxmlformats.org/officeDocument/2006/relationships/tags" Target="../tags/tag8.xml"/><Relationship Id="rId4" Type="http://schemas.openxmlformats.org/officeDocument/2006/relationships/tags" Target="../tags/tag7.xml"/><Relationship Id="rId3" Type="http://schemas.openxmlformats.org/officeDocument/2006/relationships/tags" Target="../tags/tag6.xml"/><Relationship Id="rId2" Type="http://schemas.openxmlformats.org/officeDocument/2006/relationships/tags" Target="../tags/tag5.xml"/><Relationship Id="rId1" Type="http://schemas.openxmlformats.org/officeDocument/2006/relationships/image" Target="../media/image4.jpeg"/></Relationships>
</file>

<file path=ppt/slides/_rels/slide20.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4.xml"/><Relationship Id="rId1" Type="http://schemas.openxmlformats.org/officeDocument/2006/relationships/image" Target="../media/image16.png"/></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0.xml"/><Relationship Id="rId2" Type="http://schemas.openxmlformats.org/officeDocument/2006/relationships/slideLayout" Target="../slideLayouts/slideLayout4.xml"/><Relationship Id="rId1" Type="http://schemas.openxmlformats.org/officeDocument/2006/relationships/image" Target="../media/image17.png"/></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4.xml"/><Relationship Id="rId1" Type="http://schemas.openxmlformats.org/officeDocument/2006/relationships/image" Target="../media/image18.png"/></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4.xml"/><Relationship Id="rId1" Type="http://schemas.openxmlformats.org/officeDocument/2006/relationships/image" Target="../media/image19.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4.xml"/><Relationship Id="rId1" Type="http://schemas.openxmlformats.org/officeDocument/2006/relationships/tags" Target="../tags/tag16.xml"/></Relationships>
</file>

<file path=ppt/slides/_rels/slide26.xml.rels><?xml version="1.0" encoding="UTF-8" standalone="yes"?>
<Relationships xmlns="http://schemas.openxmlformats.org/package/2006/relationships"><Relationship Id="rId3" Type="http://schemas.openxmlformats.org/officeDocument/2006/relationships/notesSlide" Target="../notesSlides/notesSlide25.xml"/><Relationship Id="rId2" Type="http://schemas.openxmlformats.org/officeDocument/2006/relationships/slideLayout" Target="../slideLayouts/slideLayout4.xml"/><Relationship Id="rId1" Type="http://schemas.openxmlformats.org/officeDocument/2006/relationships/image" Target="../media/image20.png"/></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6.xml"/><Relationship Id="rId2" Type="http://schemas.openxmlformats.org/officeDocument/2006/relationships/slideLayout" Target="../slideLayouts/slideLayout4.xml"/><Relationship Id="rId1" Type="http://schemas.openxmlformats.org/officeDocument/2006/relationships/image" Target="../media/image21.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4.xml"/><Relationship Id="rId1" Type="http://schemas.openxmlformats.org/officeDocument/2006/relationships/image" Target="../media/image22.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4.xml"/><Relationship Id="rId1" Type="http://schemas.openxmlformats.org/officeDocument/2006/relationships/image" Target="../media/image23.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4.xml"/></Relationships>
</file>

<file path=ppt/slides/_rels/slide32.xml.rels><?xml version="1.0" encoding="UTF-8" standalone="yes"?>
<Relationships xmlns="http://schemas.openxmlformats.org/package/2006/relationships"><Relationship Id="rId8" Type="http://schemas.openxmlformats.org/officeDocument/2006/relationships/notesSlide" Target="../notesSlides/notesSlide31.xml"/><Relationship Id="rId7" Type="http://schemas.openxmlformats.org/officeDocument/2006/relationships/slideLayout" Target="../slideLayouts/slideLayout2.xml"/><Relationship Id="rId6" Type="http://schemas.openxmlformats.org/officeDocument/2006/relationships/image" Target="../media/image1.png"/><Relationship Id="rId5" Type="http://schemas.openxmlformats.org/officeDocument/2006/relationships/tags" Target="../tags/tag20.xml"/><Relationship Id="rId4" Type="http://schemas.openxmlformats.org/officeDocument/2006/relationships/tags" Target="../tags/tag19.xml"/><Relationship Id="rId3" Type="http://schemas.openxmlformats.org/officeDocument/2006/relationships/tags" Target="../tags/tag18.xml"/><Relationship Id="rId2" Type="http://schemas.openxmlformats.org/officeDocument/2006/relationships/tags" Target="../tags/tag17.xml"/><Relationship Id="rId1" Type="http://schemas.openxmlformats.org/officeDocument/2006/relationships/image" Target="../media/image4.jpeg"/></Relationships>
</file>

<file path=ppt/slides/_rels/slide3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image" Target="../media/image1.png"/><Relationship Id="rId1" Type="http://schemas.openxmlformats.org/officeDocument/2006/relationships/image" Target="../media/image24.jpe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image" Target="../media/image5.pn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image" Target="../media/image6.png"/></Relationships>
</file>

<file path=ppt/slides/_rels/slide6.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4.xml"/><Relationship Id="rId5" Type="http://schemas.openxmlformats.org/officeDocument/2006/relationships/tags" Target="../tags/tag13.xml"/><Relationship Id="rId4" Type="http://schemas.openxmlformats.org/officeDocument/2006/relationships/tags" Target="../tags/tag12.xml"/><Relationship Id="rId3" Type="http://schemas.openxmlformats.org/officeDocument/2006/relationships/tags" Target="../tags/tag11.xml"/><Relationship Id="rId2" Type="http://schemas.openxmlformats.org/officeDocument/2006/relationships/tags" Target="../tags/tag10.xml"/><Relationship Id="rId1" Type="http://schemas.openxmlformats.org/officeDocument/2006/relationships/tags" Target="../tags/tag9.xml"/></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14.xml"/></Relationships>
</file>

<file path=ppt/slides/_rels/slide8.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15.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1"/>
          <a:tile tx="0" ty="0" sx="100000" sy="100000" flip="none" algn="tl"/>
        </a:blipFill>
        <a:effectLst/>
      </p:bgPr>
    </p:bg>
    <p:spTree>
      <p:nvGrpSpPr>
        <p:cNvPr id="1" name=""/>
        <p:cNvGrpSpPr/>
        <p:nvPr/>
      </p:nvGrpSpPr>
      <p:grpSpPr>
        <a:xfrm>
          <a:off x="0" y="0"/>
          <a:ext cx="0" cy="0"/>
          <a:chOff x="0" y="0"/>
          <a:chExt cx="0" cy="0"/>
        </a:xfrm>
      </p:grpSpPr>
      <p:pic>
        <p:nvPicPr>
          <p:cNvPr id="2" name="图片 1" descr="5914ED7DA3AFB67EBDD2EC260A884B96"/>
          <p:cNvPicPr>
            <a:picLocks noChangeAspect="1"/>
          </p:cNvPicPr>
          <p:nvPr/>
        </p:nvPicPr>
        <p:blipFill>
          <a:blip r:embed="rId2"/>
          <a:srcRect l="-57" t="19007" r="57" b="-152"/>
          <a:stretch>
            <a:fillRect/>
          </a:stretch>
        </p:blipFill>
        <p:spPr>
          <a:xfrm>
            <a:off x="6985" y="-66040"/>
            <a:ext cx="12185015" cy="5093970"/>
          </a:xfrm>
          <a:prstGeom prst="rect">
            <a:avLst/>
          </a:prstGeom>
        </p:spPr>
      </p:pic>
      <p:grpSp>
        <p:nvGrpSpPr>
          <p:cNvPr id="3" name="组合 2"/>
          <p:cNvGrpSpPr/>
          <p:nvPr/>
        </p:nvGrpSpPr>
        <p:grpSpPr>
          <a:xfrm>
            <a:off x="0" y="3124200"/>
            <a:ext cx="12192000" cy="3733800"/>
            <a:chOff x="0" y="3312958"/>
            <a:chExt cx="12192000" cy="3830792"/>
          </a:xfrm>
        </p:grpSpPr>
        <p:sp>
          <p:nvSpPr>
            <p:cNvPr id="23" name="任意多边形: 形状 22"/>
            <p:cNvSpPr/>
            <p:nvPr/>
          </p:nvSpPr>
          <p:spPr>
            <a:xfrm flipH="1">
              <a:off x="0" y="3312958"/>
              <a:ext cx="12192000" cy="1725442"/>
            </a:xfrm>
            <a:custGeom>
              <a:avLst/>
              <a:gdLst>
                <a:gd name="connsiteX0" fmla="*/ 12192000 w 12192000"/>
                <a:gd name="connsiteY0" fmla="*/ 1085850 h 2432050"/>
                <a:gd name="connsiteX1" fmla="*/ 12192000 w 12192000"/>
                <a:gd name="connsiteY1" fmla="*/ 921385 h 2432050"/>
                <a:gd name="connsiteX2" fmla="*/ 6939915 w 12192000"/>
                <a:gd name="connsiteY2" fmla="*/ 2085975 h 2432050"/>
                <a:gd name="connsiteX3" fmla="*/ 0 w 12192000"/>
                <a:gd name="connsiteY3" fmla="*/ 0 h 2432050"/>
                <a:gd name="connsiteX4" fmla="*/ 0 w 12192000"/>
                <a:gd name="connsiteY4" fmla="*/ 1098550 h 2432050"/>
                <a:gd name="connsiteX5" fmla="*/ 6022975 w 12192000"/>
                <a:gd name="connsiteY5" fmla="*/ 2435860 h 2432050"/>
                <a:gd name="connsiteX6" fmla="*/ 12192000 w 12192000"/>
                <a:gd name="connsiteY6" fmla="*/ 1085850 h 243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432050">
                  <a:moveTo>
                    <a:pt x="12192000" y="1085850"/>
                  </a:moveTo>
                  <a:lnTo>
                    <a:pt x="12192000" y="921385"/>
                  </a:lnTo>
                  <a:cubicBezTo>
                    <a:pt x="10547985" y="1675765"/>
                    <a:pt x="8780780" y="2085975"/>
                    <a:pt x="6939915" y="2085975"/>
                  </a:cubicBezTo>
                  <a:cubicBezTo>
                    <a:pt x="4451350" y="2085975"/>
                    <a:pt x="2096135" y="1336040"/>
                    <a:pt x="0" y="0"/>
                  </a:cubicBezTo>
                  <a:lnTo>
                    <a:pt x="0" y="1098550"/>
                  </a:lnTo>
                  <a:cubicBezTo>
                    <a:pt x="1849120" y="1959610"/>
                    <a:pt x="3884930" y="2435860"/>
                    <a:pt x="6022975" y="2435860"/>
                  </a:cubicBezTo>
                  <a:cubicBezTo>
                    <a:pt x="8217535" y="2436495"/>
                    <a:pt x="10935335" y="1819275"/>
                    <a:pt x="12192000" y="1085850"/>
                  </a:cubicBezTo>
                  <a:close/>
                </a:path>
              </a:pathLst>
            </a:custGeom>
            <a:solidFill>
              <a:schemeClr val="accent1">
                <a:alpha val="80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sp>
          <p:nvSpPr>
            <p:cNvPr id="20" name="任意多边形: 形状 19"/>
            <p:cNvSpPr/>
            <p:nvPr/>
          </p:nvSpPr>
          <p:spPr>
            <a:xfrm flipH="1">
              <a:off x="0" y="4054548"/>
              <a:ext cx="12192000" cy="3089202"/>
            </a:xfrm>
            <a:custGeom>
              <a:avLst/>
              <a:gdLst>
                <a:gd name="connsiteX0" fmla="*/ 12191368 w 12192000"/>
                <a:gd name="connsiteY0" fmla="*/ 0 h 3089202"/>
                <a:gd name="connsiteX1" fmla="*/ 12069968 w 12192000"/>
                <a:gd name="connsiteY1" fmla="*/ 48278 h 3089202"/>
                <a:gd name="connsiteX2" fmla="*/ 6022975 w 12192000"/>
                <a:gd name="connsiteY2" fmla="*/ 957527 h 3089202"/>
                <a:gd name="connsiteX3" fmla="*/ 0 w 12192000"/>
                <a:gd name="connsiteY3" fmla="*/ 8759 h 3089202"/>
                <a:gd name="connsiteX4" fmla="*/ 0 w 12192000"/>
                <a:gd name="connsiteY4" fmla="*/ 3089202 h 3089202"/>
                <a:gd name="connsiteX5" fmla="*/ 12192000 w 12192000"/>
                <a:gd name="connsiteY5" fmla="*/ 3089202 h 3089202"/>
                <a:gd name="connsiteX6" fmla="*/ 12191368 w 12192000"/>
                <a:gd name="connsiteY6" fmla="*/ 0 h 308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089202">
                  <a:moveTo>
                    <a:pt x="12191368" y="0"/>
                  </a:moveTo>
                  <a:lnTo>
                    <a:pt x="12069968" y="48278"/>
                  </a:lnTo>
                  <a:cubicBezTo>
                    <a:pt x="10765984" y="547025"/>
                    <a:pt x="8148955" y="957964"/>
                    <a:pt x="6022975" y="957527"/>
                  </a:cubicBezTo>
                  <a:cubicBezTo>
                    <a:pt x="3884930" y="957527"/>
                    <a:pt x="1849120" y="619647"/>
                    <a:pt x="0" y="8759"/>
                  </a:cubicBezTo>
                  <a:lnTo>
                    <a:pt x="0" y="3089202"/>
                  </a:lnTo>
                  <a:lnTo>
                    <a:pt x="12192000" y="3089202"/>
                  </a:lnTo>
                  <a:lnTo>
                    <a:pt x="12191368" y="0"/>
                  </a:lnTo>
                  <a:close/>
                </a:path>
              </a:pathLst>
            </a:custGeom>
            <a:solidFill>
              <a:schemeClr val="bg1"/>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grpSp>
      <p:sp>
        <p:nvSpPr>
          <p:cNvPr id="14" name="title"/>
          <p:cNvSpPr txBox="1"/>
          <p:nvPr/>
        </p:nvSpPr>
        <p:spPr>
          <a:xfrm>
            <a:off x="609599" y="5122860"/>
            <a:ext cx="11144251" cy="675640"/>
          </a:xfrm>
          <a:prstGeom prst="rect">
            <a:avLst/>
          </a:prstGeom>
          <a:solidFill>
            <a:schemeClr val="bg1">
              <a:alpha val="0"/>
            </a:schemeClr>
          </a:solidFill>
        </p:spPr>
        <p:txBody>
          <a:bodyPr wrap="squar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zh-CN" altLang="en-US" sz="3800" dirty="0">
                <a:sym typeface="微软雅黑" panose="020B0503020204020204" pitchFamily="34" charset="-122"/>
              </a:rPr>
              <a:t>组会</a:t>
            </a:r>
            <a:r>
              <a:rPr lang="zh-CN" altLang="en-US" sz="3800" dirty="0">
                <a:sym typeface="微软雅黑" panose="020B0503020204020204" pitchFamily="34" charset="-122"/>
              </a:rPr>
              <a:t>汇报</a:t>
            </a:r>
            <a:endParaRPr lang="zh-CN" altLang="en-US" sz="3800" dirty="0">
              <a:sym typeface="微软雅黑" panose="020B0503020204020204" pitchFamily="34" charset="-122"/>
            </a:endParaRPr>
          </a:p>
        </p:txBody>
      </p:sp>
      <p:pic>
        <p:nvPicPr>
          <p:cNvPr id="15" name="logo"/>
          <p:cNvPicPr/>
          <p:nvPr/>
        </p:nvPicPr>
        <p:blipFill>
          <a:blip r:embed="rId3" cstate="print">
            <a:extLst>
              <a:ext uri="{28A0092B-C50C-407E-A947-70E740481C1C}">
                <a14:useLocalDpi xmlns:a14="http://schemas.microsoft.com/office/drawing/2010/main" val="0"/>
              </a:ext>
            </a:extLst>
          </a:blip>
          <a:stretch>
            <a:fillRect/>
          </a:stretch>
        </p:blipFill>
        <p:spPr>
          <a:xfrm>
            <a:off x="10226674" y="5031920"/>
            <a:ext cx="1377951" cy="1377951"/>
          </a:xfrm>
          <a:prstGeom prst="rect">
            <a:avLst/>
          </a:prstGeom>
        </p:spPr>
      </p:pic>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1011555" y="2098040"/>
            <a:ext cx="10325100" cy="3486150"/>
          </a:xfrm>
          <a:prstGeom prst="rect">
            <a:avLst/>
          </a:prstGeom>
        </p:spPr>
      </p:pic>
      <p:sp>
        <p:nvSpPr>
          <p:cNvPr id="4" name="文本框 3"/>
          <p:cNvSpPr txBox="1"/>
          <p:nvPr/>
        </p:nvSpPr>
        <p:spPr>
          <a:xfrm>
            <a:off x="488315" y="438785"/>
            <a:ext cx="4064000" cy="460375"/>
          </a:xfrm>
          <a:prstGeom prst="rect">
            <a:avLst/>
          </a:prstGeom>
          <a:noFill/>
        </p:spPr>
        <p:txBody>
          <a:bodyPr wrap="square" rtlCol="0">
            <a:spAutoFit/>
          </a:bodyPr>
          <a:p>
            <a:r>
              <a:rPr lang="zh-CN" altLang="en-US" sz="2400"/>
              <a:t>数据类型和数据集来源</a:t>
            </a:r>
            <a:endParaRPr lang="zh-CN" altLang="en-US" sz="240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488315" y="438785"/>
            <a:ext cx="5384165" cy="460375"/>
          </a:xfrm>
          <a:prstGeom prst="rect">
            <a:avLst/>
          </a:prstGeom>
          <a:noFill/>
        </p:spPr>
        <p:txBody>
          <a:bodyPr wrap="square" rtlCol="0">
            <a:spAutoFit/>
          </a:bodyPr>
          <a:p>
            <a:r>
              <a:rPr lang="zh-CN" altLang="en-US" sz="2400"/>
              <a:t>城市计算中的数据融合应用分类</a:t>
            </a:r>
            <a:endParaRPr lang="zh-CN" altLang="en-US" sz="2400"/>
          </a:p>
        </p:txBody>
      </p:sp>
      <p:pic>
        <p:nvPicPr>
          <p:cNvPr id="2" name="图片 1"/>
          <p:cNvPicPr>
            <a:picLocks noChangeAspect="1"/>
          </p:cNvPicPr>
          <p:nvPr/>
        </p:nvPicPr>
        <p:blipFill>
          <a:blip r:embed="rId1"/>
          <a:stretch>
            <a:fillRect/>
          </a:stretch>
        </p:blipFill>
        <p:spPr>
          <a:xfrm>
            <a:off x="969010" y="1807210"/>
            <a:ext cx="10725785" cy="3624580"/>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840740" y="1494790"/>
            <a:ext cx="10325100" cy="4521200"/>
          </a:xfrm>
          <a:prstGeom prst="rect">
            <a:avLst/>
          </a:prstGeom>
        </p:spPr>
      </p:pic>
      <p:sp>
        <p:nvSpPr>
          <p:cNvPr id="3" name="文本框 2"/>
          <p:cNvSpPr txBox="1"/>
          <p:nvPr/>
        </p:nvSpPr>
        <p:spPr>
          <a:xfrm>
            <a:off x="682625" y="551180"/>
            <a:ext cx="4064000" cy="521970"/>
          </a:xfrm>
          <a:prstGeom prst="rect">
            <a:avLst/>
          </a:prstGeom>
          <a:noFill/>
        </p:spPr>
        <p:txBody>
          <a:bodyPr wrap="square" rtlCol="0">
            <a:spAutoFit/>
          </a:bodyPr>
          <a:p>
            <a:r>
              <a:rPr lang="zh-CN" altLang="en-US" sz="2800"/>
              <a:t>数据融合方法</a:t>
            </a:r>
            <a:endParaRPr lang="zh-CN" altLang="en-US" sz="2800"/>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530350" y="546100"/>
            <a:ext cx="9131300" cy="5765800"/>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r>
              <a:rPr lang="zh-CN" altLang="en-US" sz="2800" b="1">
                <a:solidFill>
                  <a:srgbClr val="222222"/>
                </a:solidFill>
                <a:latin typeface="宋体" panose="02010600030101010101" pitchFamily="2" charset="-122"/>
                <a:ea typeface="宋体" panose="02010600030101010101" pitchFamily="2" charset="-122"/>
                <a:sym typeface="+mn-ea"/>
              </a:rPr>
              <a:t>特征融合</a:t>
            </a:r>
            <a:endParaRPr lang="zh-CN" altLang="en-US" sz="2800" dirty="0">
              <a:sym typeface="微软雅黑" panose="020B0503020204020204" pitchFamily="34" charset="-122"/>
            </a:endParaRPr>
          </a:p>
        </p:txBody>
      </p:sp>
      <p:graphicFrame>
        <p:nvGraphicFramePr>
          <p:cNvPr id="2" name="表格 1"/>
          <p:cNvGraphicFramePr/>
          <p:nvPr/>
        </p:nvGraphicFramePr>
        <p:xfrm>
          <a:off x="1677035" y="1337945"/>
          <a:ext cx="8249920" cy="2091055"/>
        </p:xfrm>
        <a:graphic>
          <a:graphicData uri="http://schemas.openxmlformats.org/drawingml/2006/table">
            <a:tbl>
              <a:tblPr/>
              <a:tblGrid>
                <a:gridCol w="1178560"/>
                <a:gridCol w="1178560"/>
                <a:gridCol w="1178560"/>
                <a:gridCol w="1178560"/>
                <a:gridCol w="1178560"/>
                <a:gridCol w="1178560"/>
                <a:gridCol w="1178560"/>
              </a:tblGrid>
              <a:tr h="485775">
                <a:tc>
                  <a:txBody>
                    <a:bodyPr/>
                    <a:p>
                      <a:pPr algn="l">
                        <a:buClrTx/>
                        <a:buSzTx/>
                        <a:buFontTx/>
                      </a:pPr>
                      <a:r>
                        <a:rPr lang="zh-CN" altLang="en-US" sz="1600" b="1" i="0">
                          <a:solidFill>
                            <a:srgbClr val="222222"/>
                          </a:solidFill>
                          <a:latin typeface="宋体" panose="02010600030101010101" pitchFamily="2" charset="-122"/>
                          <a:ea typeface="宋体" panose="02010600030101010101" pitchFamily="2" charset="-122"/>
                        </a:rPr>
                        <a:t>方法类型</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algn="l">
                        <a:buClrTx/>
                        <a:buSzTx/>
                        <a:buFontTx/>
                      </a:pPr>
                      <a:r>
                        <a:rPr lang="zh-CN" altLang="en-US" sz="1600" b="1" i="0">
                          <a:solidFill>
                            <a:srgbClr val="222222"/>
                          </a:solidFill>
                          <a:latin typeface="宋体" panose="02010600030101010101" pitchFamily="2" charset="-122"/>
                          <a:ea typeface="宋体" panose="02010600030101010101" pitchFamily="2" charset="-122"/>
                        </a:rPr>
                        <a:t>子类型</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algn="l">
                        <a:buClrTx/>
                        <a:buSzTx/>
                        <a:buFontTx/>
                      </a:pPr>
                      <a:r>
                        <a:rPr lang="zh-CN" altLang="en-US" sz="1600" b="1" i="0">
                          <a:solidFill>
                            <a:srgbClr val="222222"/>
                          </a:solidFill>
                          <a:latin typeface="宋体" panose="02010600030101010101" pitchFamily="2" charset="-122"/>
                          <a:ea typeface="宋体" panose="02010600030101010101" pitchFamily="2" charset="-122"/>
                        </a:rPr>
                        <a:t>定义</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900" b="1" i="0">
                          <a:solidFill>
                            <a:srgbClr val="222222"/>
                          </a:solidFill>
                          <a:latin typeface="宋体" panose="02010600030101010101" pitchFamily="2" charset="-122"/>
                          <a:ea typeface="宋体" panose="02010600030101010101" pitchFamily="2" charset="-122"/>
                          <a:cs typeface="宋体" panose="02010600030101010101" pitchFamily="2" charset="-122"/>
                        </a:rPr>
                        <a:t>典型模型 </a:t>
                      </a:r>
                      <a:r>
                        <a:rPr lang="en-US" altLang="zh-CN" sz="900" b="1" i="0">
                          <a:solidFill>
                            <a:srgbClr val="222222"/>
                          </a:solidFill>
                          <a:latin typeface="宋体" panose="02010600030101010101" pitchFamily="2" charset="-122"/>
                          <a:ea typeface="宋体" panose="02010600030101010101" pitchFamily="2" charset="-122"/>
                          <a:cs typeface="宋体" panose="02010600030101010101" pitchFamily="2" charset="-122"/>
                        </a:rPr>
                        <a:t>/ </a:t>
                      </a:r>
                      <a:r>
                        <a:rPr lang="zh-CN" altLang="en-US" sz="900" b="1" i="0">
                          <a:solidFill>
                            <a:srgbClr val="222222"/>
                          </a:solidFill>
                          <a:latin typeface="宋体" panose="02010600030101010101" pitchFamily="2" charset="-122"/>
                          <a:ea typeface="宋体" panose="02010600030101010101" pitchFamily="2" charset="-122"/>
                          <a:cs typeface="宋体" panose="02010600030101010101" pitchFamily="2" charset="-122"/>
                        </a:rPr>
                        <a:t>方法</a:t>
                      </a:r>
                      <a:endParaRPr lang="zh-CN" altLang="en-US" sz="9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algn="l">
                        <a:buClrTx/>
                        <a:buSzTx/>
                        <a:buFontTx/>
                      </a:pPr>
                      <a:r>
                        <a:rPr lang="zh-CN" altLang="en-US" sz="1600" b="1" i="0">
                          <a:solidFill>
                            <a:srgbClr val="222222"/>
                          </a:solidFill>
                          <a:latin typeface="宋体" panose="02010600030101010101" pitchFamily="2" charset="-122"/>
                          <a:ea typeface="宋体" panose="02010600030101010101" pitchFamily="2" charset="-122"/>
                        </a:rPr>
                        <a:t>数据模态</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algn="l">
                        <a:buClrTx/>
                        <a:buSzTx/>
                        <a:buFontTx/>
                      </a:pPr>
                      <a:r>
                        <a:rPr lang="zh-CN" altLang="en-US" sz="1600" b="1" i="0">
                          <a:solidFill>
                            <a:srgbClr val="222222"/>
                          </a:solidFill>
                          <a:latin typeface="宋体" panose="02010600030101010101" pitchFamily="2" charset="-122"/>
                          <a:ea typeface="宋体" panose="02010600030101010101" pitchFamily="2" charset="-122"/>
                        </a:rPr>
                        <a:t>应用案例</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pPr algn="l">
                        <a:buClrTx/>
                        <a:buSzTx/>
                        <a:buFontTx/>
                      </a:pPr>
                      <a:r>
                        <a:rPr lang="zh-CN" altLang="en-US" sz="1600" b="1" i="0">
                          <a:solidFill>
                            <a:srgbClr val="222222"/>
                          </a:solidFill>
                          <a:latin typeface="宋体" panose="02010600030101010101" pitchFamily="2" charset="-122"/>
                          <a:ea typeface="宋体" panose="02010600030101010101" pitchFamily="2" charset="-122"/>
                        </a:rPr>
                        <a:t>图表引用</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563880">
                <a:tc>
                  <a:txBody>
                    <a:bodyPr/>
                    <a:p>
                      <a:r>
                        <a:rPr lang="zh-CN" altLang="en-US" sz="1600" b="1" i="0">
                          <a:solidFill>
                            <a:srgbClr val="222222"/>
                          </a:solidFill>
                          <a:latin typeface="宋体" panose="02010600030101010101" pitchFamily="2" charset="-122"/>
                          <a:ea typeface="宋体" panose="02010600030101010101" pitchFamily="2" charset="-122"/>
                        </a:rPr>
                        <a:t>特征融合</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特征加法 </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 </a:t>
                      </a:r>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乘法</a:t>
                      </a:r>
                      <a:endPar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rPr>
                        <a:t>直接合并特征向量（如元素相加或相乘）。</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600" b="1" i="0">
                          <a:solidFill>
                            <a:srgbClr val="222222"/>
                          </a:solidFill>
                          <a:latin typeface="宋体" panose="02010600030101010101" pitchFamily="2" charset="-122"/>
                          <a:ea typeface="宋体" panose="02010600030101010101" pitchFamily="2" charset="-122"/>
                        </a:rPr>
                        <a:t>ROD-Revenue [201]</a:t>
                      </a:r>
                      <a:endParaRPr lang="en-US" altLang="zh-CN"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轨迹、</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POI</a:t>
                      </a:r>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、气象</a:t>
                      </a:r>
                      <a:endPar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rPr>
                        <a:t>司机收入预测</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9</a:t>
                      </a:r>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10</a:t>
                      </a:r>
                      <a:endPar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426720">
                <a:tc>
                  <a:txBody>
                    <a:bodyPr/>
                    <a:p>
                      <a:endParaRPr sz="9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rPr>
                        <a:t>特征拼接</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rPr>
                        <a:t>沿维度拼接多模态特征向量。</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600" b="1" i="0">
                          <a:solidFill>
                            <a:srgbClr val="222222"/>
                          </a:solidFill>
                          <a:latin typeface="宋体" panose="02010600030101010101" pitchFamily="2" charset="-122"/>
                          <a:ea typeface="宋体" panose="02010600030101010101" pitchFamily="2" charset="-122"/>
                        </a:rPr>
                        <a:t>ST-ResNet [199]</a:t>
                      </a:r>
                      <a:endParaRPr lang="en-US" altLang="zh-CN"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时空序列、</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POI</a:t>
                      </a:r>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、气象</a:t>
                      </a:r>
                      <a:endPar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rPr>
                        <a:t>交通流量预测</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9</a:t>
                      </a:r>
                      <a:endPar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614680">
                <a:tc>
                  <a:txBody>
                    <a:bodyPr/>
                    <a:p>
                      <a:endParaRPr sz="9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rPr>
                        <a:t>图网络融合</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利用图结构建模模态间关系（多视图 </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 </a:t>
                      </a:r>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异构图）。</a:t>
                      </a:r>
                      <a:endPar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Multi-view POI </a:t>
                      </a:r>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网络 </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[119]</a:t>
                      </a:r>
                      <a:endPar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POI</a:t>
                      </a:r>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、轨迹、语义</a:t>
                      </a:r>
                      <a:endPar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rPr>
                        <a:t>区域嵌入</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11</a:t>
                      </a:r>
                      <a:r>
                        <a:rPr lang="zh-CN" altLang="en-US" sz="16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rPr>
                        <a:t>12</a:t>
                      </a:r>
                      <a:endParaRPr lang="en-US" altLang="zh-CN" sz="16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bl>
          </a:graphicData>
        </a:graphic>
      </p:graphicFrame>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3660775" y="1108075"/>
            <a:ext cx="4870450" cy="4641850"/>
          </a:xfrm>
          <a:prstGeom prst="rect">
            <a:avLst/>
          </a:prstGeom>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817880" y="1944370"/>
            <a:ext cx="10556240" cy="2843530"/>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2797175" y="1336675"/>
            <a:ext cx="6403340" cy="4482465"/>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3673475" y="1511300"/>
            <a:ext cx="4845050" cy="3835400"/>
          </a:xfrm>
          <a:prstGeom prst="rect">
            <a:avLst/>
          </a:prstGeom>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r>
              <a:rPr lang="zh-CN" altLang="en-US" sz="2800" b="1">
                <a:solidFill>
                  <a:srgbClr val="222222"/>
                </a:solidFill>
                <a:latin typeface="宋体" panose="02010600030101010101" pitchFamily="2" charset="-122"/>
                <a:ea typeface="宋体" panose="02010600030101010101" pitchFamily="2" charset="-122"/>
                <a:sym typeface="+mn-ea"/>
              </a:rPr>
              <a:t>对齐融合</a:t>
            </a:r>
            <a:endParaRPr lang="zh-CN" altLang="en-US" sz="2800" dirty="0">
              <a:sym typeface="微软雅黑" panose="020B0503020204020204" pitchFamily="34" charset="-122"/>
            </a:endParaRPr>
          </a:p>
        </p:txBody>
      </p:sp>
      <p:graphicFrame>
        <p:nvGraphicFramePr>
          <p:cNvPr id="2" name="表格 1"/>
          <p:cNvGraphicFramePr/>
          <p:nvPr/>
        </p:nvGraphicFramePr>
        <p:xfrm>
          <a:off x="1607185" y="2319020"/>
          <a:ext cx="8249920" cy="1059180"/>
        </p:xfrm>
        <a:graphic>
          <a:graphicData uri="http://schemas.openxmlformats.org/drawingml/2006/table">
            <a:tbl>
              <a:tblPr/>
              <a:tblGrid>
                <a:gridCol w="1178560"/>
                <a:gridCol w="1178560"/>
                <a:gridCol w="1178560"/>
                <a:gridCol w="1178560"/>
                <a:gridCol w="1178560"/>
                <a:gridCol w="1178560"/>
                <a:gridCol w="1178560"/>
              </a:tblGrid>
              <a:tr h="495300">
                <a:tc>
                  <a:txBody>
                    <a:bodyPr/>
                    <a:p>
                      <a:pPr algn="l">
                        <a:buClrTx/>
                        <a:buSzTx/>
                        <a:buFontTx/>
                      </a:pPr>
                      <a:r>
                        <a:rPr lang="zh-CN" altLang="en-US" sz="1800" b="1" i="0">
                          <a:solidFill>
                            <a:srgbClr val="222222"/>
                          </a:solidFill>
                          <a:latin typeface="宋体" panose="02010600030101010101" pitchFamily="2" charset="-122"/>
                          <a:ea typeface="宋体" panose="02010600030101010101" pitchFamily="2" charset="-122"/>
                        </a:rPr>
                        <a:t>对齐融合</a:t>
                      </a:r>
                      <a:endParaRPr lang="zh-CN" altLang="en-US" sz="18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注意力机制</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通过注意力权重动态对齐模态间语义。</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DeepCrime [182]</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时空数据、</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POI</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、犯罪记录</a:t>
                      </a:r>
                      <a:endPar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犯罪预测</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13</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14</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563880">
                <a:tc>
                  <a:txBody>
                    <a:bodyPr/>
                    <a:p>
                      <a:endParaRPr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统一编码器</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多模态数据通过共享编码器生成统一表示。</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DeepTransport [256]</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轨迹、交通信息</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交通模式预测</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13</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bl>
          </a:graphicData>
        </a:graphic>
      </p:graphicFrame>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35" name="矩形 34"/>
          <p:cNvSpPr/>
          <p:nvPr/>
        </p:nvSpPr>
        <p:spPr bwMode="auto">
          <a:xfrm>
            <a:off x="0" y="0"/>
            <a:ext cx="5892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5" name="图片 4" descr="FF2C1DB406E256920624D04889C73ADA"/>
          <p:cNvPicPr>
            <a:picLocks noChangeAspect="1"/>
          </p:cNvPicPr>
          <p:nvPr/>
        </p:nvPicPr>
        <p:blipFill>
          <a:blip r:embed="rId1"/>
          <a:stretch>
            <a:fillRect/>
          </a:stretch>
        </p:blipFill>
        <p:spPr>
          <a:xfrm>
            <a:off x="0" y="1347470"/>
            <a:ext cx="5430520" cy="4181475"/>
          </a:xfrm>
          <a:prstGeom prst="rect">
            <a:avLst/>
          </a:prstGeom>
        </p:spPr>
      </p:pic>
      <p:sp>
        <p:nvSpPr>
          <p:cNvPr id="47" name="矩形 46"/>
          <p:cNvSpPr/>
          <p:nvPr/>
        </p:nvSpPr>
        <p:spPr bwMode="auto">
          <a:xfrm rot="5400000" flipV="1">
            <a:off x="1870073" y="-1870071"/>
            <a:ext cx="1238251" cy="4978398"/>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879593" y="3759200"/>
            <a:ext cx="1219201" cy="4978399"/>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379399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p:cNvSpPr/>
          <p:nvPr>
            <p:custDataLst>
              <p:tags r:id="rId2"/>
            </p:custDataLst>
          </p:nvPr>
        </p:nvSpPr>
        <p:spPr>
          <a:xfrm>
            <a:off x="7294012" y="4426465"/>
            <a:ext cx="316801" cy="316801"/>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a:latin typeface="微软雅黑" panose="020B0503020204020204" pitchFamily="34" charset="-122"/>
                <a:ea typeface="微软雅黑" panose="020B0503020204020204" pitchFamily="34" charset="-122"/>
                <a:sym typeface="微软雅黑" panose="020B0503020204020204" pitchFamily="34" charset="-122"/>
              </a:rPr>
              <a:t>1</a:t>
            </a:r>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custDataLst>
              <p:tags r:id="rId3"/>
            </p:custDataLst>
          </p:nvPr>
        </p:nvSpPr>
        <p:spPr>
          <a:xfrm>
            <a:off x="7756816" y="4385476"/>
            <a:ext cx="1198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论文</a:t>
            </a:r>
            <a:r>
              <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阅读</a:t>
            </a:r>
            <a:endPar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矩形 73"/>
          <p:cNvSpPr/>
          <p:nvPr>
            <p:custDataLst>
              <p:tags r:id="rId4"/>
            </p:custDataLst>
          </p:nvPr>
        </p:nvSpPr>
        <p:spPr>
          <a:xfrm>
            <a:off x="7294012" y="4917168"/>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b="1">
                <a:latin typeface="微软雅黑" panose="020B0503020204020204" pitchFamily="34" charset="-122"/>
                <a:ea typeface="微软雅黑" panose="020B0503020204020204" pitchFamily="34" charset="-122"/>
                <a:sym typeface="微软雅黑" panose="020B0503020204020204" pitchFamily="34" charset="-122"/>
              </a:rPr>
              <a:t>2</a:t>
            </a:r>
            <a:endParaRPr lang="zh-CN" altLang="en-US" sz="2000" b="1"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custDataLst>
              <p:tags r:id="rId5"/>
            </p:custDataLst>
          </p:nvPr>
        </p:nvSpPr>
        <p:spPr>
          <a:xfrm>
            <a:off x="7756816" y="4876179"/>
            <a:ext cx="1198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none" rtlCol="0" anchor="ctr">
            <a:spAutoFit/>
          </a:bodyPr>
          <a:lstStyle/>
          <a:p>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未来</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计划</a:t>
            </a:r>
            <a:endPar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文本框 23"/>
          <p:cNvSpPr txBox="1"/>
          <p:nvPr/>
        </p:nvSpPr>
        <p:spPr>
          <a:xfrm>
            <a:off x="7166392" y="3219093"/>
            <a:ext cx="3847848" cy="646331"/>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zh-CN" altLang="en-US" sz="3600" dirty="0">
                <a:sym typeface="微软雅黑" panose="020B0503020204020204" pitchFamily="34" charset="-122"/>
              </a:rPr>
              <a:t>目录 </a:t>
            </a:r>
            <a:r>
              <a:rPr lang="en-US" altLang="zh-CN" sz="3600" dirty="0">
                <a:sym typeface="微软雅黑" panose="020B0503020204020204" pitchFamily="34" charset="-122"/>
              </a:rPr>
              <a:t>| CONTENT</a:t>
            </a:r>
            <a:endParaRPr lang="en-US" altLang="zh-CN" sz="3600" dirty="0">
              <a:sym typeface="微软雅黑" panose="020B0503020204020204" pitchFamily="34" charset="-122"/>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3638550" y="974725"/>
            <a:ext cx="4914900" cy="4908550"/>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3543300" y="1478280"/>
            <a:ext cx="5106035" cy="3902075"/>
          </a:xfrm>
          <a:prstGeom prst="rect">
            <a:avLst/>
          </a:prstGeom>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r>
              <a:rPr lang="zh-CN" altLang="en-US" sz="2800" b="1">
                <a:solidFill>
                  <a:srgbClr val="222222"/>
                </a:solidFill>
                <a:latin typeface="宋体" panose="02010600030101010101" pitchFamily="2" charset="-122"/>
                <a:ea typeface="宋体" panose="02010600030101010101" pitchFamily="2" charset="-122"/>
                <a:sym typeface="+mn-ea"/>
              </a:rPr>
              <a:t>对比融合</a:t>
            </a:r>
            <a:endParaRPr lang="zh-CN" altLang="en-US" sz="2800" dirty="0">
              <a:sym typeface="微软雅黑" panose="020B0503020204020204" pitchFamily="34" charset="-122"/>
            </a:endParaRPr>
          </a:p>
        </p:txBody>
      </p:sp>
      <p:graphicFrame>
        <p:nvGraphicFramePr>
          <p:cNvPr id="2" name="表格 1"/>
          <p:cNvGraphicFramePr/>
          <p:nvPr/>
        </p:nvGraphicFramePr>
        <p:xfrm>
          <a:off x="1948815" y="1767205"/>
          <a:ext cx="8249920" cy="1179195"/>
        </p:xfrm>
        <a:graphic>
          <a:graphicData uri="http://schemas.openxmlformats.org/drawingml/2006/table">
            <a:tbl>
              <a:tblPr/>
              <a:tblGrid>
                <a:gridCol w="1178560"/>
                <a:gridCol w="1178560"/>
                <a:gridCol w="1178560"/>
                <a:gridCol w="1178560"/>
                <a:gridCol w="1178560"/>
                <a:gridCol w="1178560"/>
                <a:gridCol w="1178560"/>
              </a:tblGrid>
              <a:tr h="615315">
                <a:tc>
                  <a:txBody>
                    <a:bodyPr/>
                    <a:p>
                      <a:pPr algn="l">
                        <a:buClrTx/>
                        <a:buSzTx/>
                        <a:buFontTx/>
                      </a:pPr>
                      <a:r>
                        <a:rPr lang="zh-CN" altLang="en-US" sz="1800" b="1" i="0">
                          <a:solidFill>
                            <a:srgbClr val="222222"/>
                          </a:solidFill>
                          <a:latin typeface="宋体" panose="02010600030101010101" pitchFamily="2" charset="-122"/>
                          <a:ea typeface="宋体" panose="02010600030101010101" pitchFamily="2" charset="-122"/>
                        </a:rPr>
                        <a:t>对比融合</a:t>
                      </a:r>
                      <a:endParaRPr lang="zh-CN" altLang="en-US" sz="18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实例对比</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同一实例的不同增强视图对比（如旋转、翻转）。</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ReMVC [72]</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POI</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、轨迹</a:t>
                      </a:r>
                      <a:endPar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区域分类</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15</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563880">
                <a:tc>
                  <a:txBody>
                    <a:bodyPr/>
                    <a:p>
                      <a:endParaRPr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批量对比</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批次内样本全局对比（如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CLIP </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范式）。</a:t>
                      </a:r>
                      <a:endPar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UrbanCLIP [212]</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卫星图像、文本</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城市区域特征提取</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16</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bl>
          </a:graphicData>
        </a:graphic>
      </p:graphicFrame>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3124200" y="1265555"/>
            <a:ext cx="5734050" cy="4171950"/>
          </a:xfrm>
          <a:prstGeom prst="rect">
            <a:avLst/>
          </a:prstGeom>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2465705" y="693420"/>
            <a:ext cx="7066915" cy="5471160"/>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r>
              <a:rPr lang="zh-CN" altLang="en-US" sz="2800" b="1">
                <a:solidFill>
                  <a:srgbClr val="222222"/>
                </a:solidFill>
                <a:latin typeface="宋体" panose="02010600030101010101" pitchFamily="2" charset="-122"/>
                <a:ea typeface="宋体" panose="02010600030101010101" pitchFamily="2" charset="-122"/>
                <a:sym typeface="+mn-ea"/>
              </a:rPr>
              <a:t>生成融合</a:t>
            </a:r>
            <a:endParaRPr lang="zh-CN" altLang="en-US" sz="2800" dirty="0">
              <a:sym typeface="微软雅黑" panose="020B0503020204020204" pitchFamily="34" charset="-122"/>
            </a:endParaRPr>
          </a:p>
        </p:txBody>
      </p:sp>
      <p:graphicFrame>
        <p:nvGraphicFramePr>
          <p:cNvPr id="2" name="表格 1"/>
          <p:cNvGraphicFramePr/>
          <p:nvPr>
            <p:custDataLst>
              <p:tags r:id="rId1"/>
            </p:custDataLst>
          </p:nvPr>
        </p:nvGraphicFramePr>
        <p:xfrm>
          <a:off x="1630045" y="1310640"/>
          <a:ext cx="8832215" cy="4236720"/>
        </p:xfrm>
        <a:graphic>
          <a:graphicData uri="http://schemas.openxmlformats.org/drawingml/2006/table">
            <a:tbl>
              <a:tblPr/>
              <a:tblGrid>
                <a:gridCol w="1261745"/>
                <a:gridCol w="1261745"/>
                <a:gridCol w="1261745"/>
                <a:gridCol w="1261745"/>
                <a:gridCol w="1261745"/>
                <a:gridCol w="1261745"/>
                <a:gridCol w="1261745"/>
              </a:tblGrid>
              <a:tr h="563880">
                <a:tc>
                  <a:txBody>
                    <a:bodyPr/>
                    <a:p>
                      <a:pPr algn="l">
                        <a:buClrTx/>
                        <a:buSzTx/>
                        <a:buFontTx/>
                      </a:pPr>
                      <a:r>
                        <a:rPr lang="zh-CN" altLang="en-US" sz="1600" b="1" i="0">
                          <a:solidFill>
                            <a:srgbClr val="222222"/>
                          </a:solidFill>
                          <a:latin typeface="宋体" panose="02010600030101010101" pitchFamily="2" charset="-122"/>
                          <a:ea typeface="宋体" panose="02010600030101010101" pitchFamily="2" charset="-122"/>
                        </a:rPr>
                        <a:t>生成融合</a:t>
                      </a:r>
                      <a:endParaRPr lang="zh-CN" altLang="en-US" sz="16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自回归模型</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基于历史数据生成未来模态（如序列预测）。</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GeoMAN [203]</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传感器时间序列</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环境质量预测</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17</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563880">
                <a:tc>
                  <a:txBody>
                    <a:bodyPr/>
                    <a:p>
                      <a:endParaRPr sz="9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掩码建模</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部分模态数据被掩码，通过其他模态重建。</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SatMAE [282]</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卫星图像</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遥感特征学习</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18</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563880">
                <a:tc>
                  <a:txBody>
                    <a:bodyPr/>
                    <a:p>
                      <a:endParaRPr sz="9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扩散模型</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通过噪声逐步生成数据（如时空图生成）。</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DiffSTG [215]</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交通流量、路网</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城市流量预测</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18</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563880">
                <a:tc>
                  <a:txBody>
                    <a:bodyPr/>
                    <a:p>
                      <a:endParaRPr sz="9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LLM </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增强</a:t>
                      </a:r>
                      <a:endPar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LLM </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整合多模态知识（如地理推理、文本生成）。</a:t>
                      </a:r>
                      <a:endPar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400" b="1" i="0">
                          <a:solidFill>
                            <a:srgbClr val="222222"/>
                          </a:solidFill>
                          <a:latin typeface="宋体" panose="02010600030101010101" pitchFamily="2" charset="-122"/>
                          <a:ea typeface="宋体" panose="02010600030101010101" pitchFamily="2" charset="-122"/>
                        </a:rPr>
                        <a:t>GeoLLM [295]</a:t>
                      </a:r>
                      <a:endParaRPr lang="en-US" altLang="zh-CN"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文本、地理数据</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rPr>
                        <a:t>人口密度预测</a:t>
                      </a:r>
                      <a:endParaRPr lang="zh-CN" altLang="en-US" sz="1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19</a:t>
                      </a:r>
                      <a:r>
                        <a:rPr lang="zh-CN" altLang="en-US" sz="1400" b="1" i="0">
                          <a:solidFill>
                            <a:srgbClr val="222222"/>
                          </a:solidFill>
                          <a:latin typeface="宋体" panose="02010600030101010101" pitchFamily="2" charset="-122"/>
                          <a:ea typeface="宋体" panose="02010600030101010101" pitchFamily="2" charset="-122"/>
                          <a:cs typeface="宋体" panose="02010600030101010101" pitchFamily="2" charset="-122"/>
                        </a:rPr>
                        <a:t>、图 </a:t>
                      </a:r>
                      <a:r>
                        <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rPr>
                        <a:t>20</a:t>
                      </a:r>
                      <a:endParaRPr lang="en-US" altLang="zh-CN" sz="1400" b="1"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bl>
          </a:graphicData>
        </a:graphic>
      </p:graphicFrame>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2485390" y="982345"/>
            <a:ext cx="7331075" cy="5007610"/>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688975" y="1856105"/>
            <a:ext cx="10439400" cy="2812415"/>
          </a:xfrm>
          <a:prstGeom prst="rect">
            <a:avLst/>
          </a:prstGeom>
        </p:spPr>
      </p:pic>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3342005" y="1173480"/>
            <a:ext cx="5507990" cy="4661535"/>
          </a:xfrm>
          <a:prstGeom prst="rect">
            <a:avLst/>
          </a:prstGeom>
        </p:spPr>
      </p:pic>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pic>
        <p:nvPicPr>
          <p:cNvPr id="2" name="图片 1"/>
          <p:cNvPicPr>
            <a:picLocks noChangeAspect="1"/>
          </p:cNvPicPr>
          <p:nvPr/>
        </p:nvPicPr>
        <p:blipFill>
          <a:blip r:embed="rId1"/>
          <a:stretch>
            <a:fillRect/>
          </a:stretch>
        </p:blipFill>
        <p:spPr>
          <a:xfrm>
            <a:off x="2743835" y="989330"/>
            <a:ext cx="6704965" cy="4647565"/>
          </a:xfrm>
          <a:prstGeom prst="rect">
            <a:avLst/>
          </a:prstGeom>
        </p:spPr>
      </p:pic>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nvPr>
        </p:nvSpPr>
        <p:spPr>
          <a:xfrm>
            <a:off x="93345" y="2074545"/>
            <a:ext cx="11904345" cy="1151255"/>
          </a:xfrm>
        </p:spPr>
        <p:txBody>
          <a:bodyPr>
            <a:scene3d>
              <a:camera prst="orthographicFront"/>
              <a:lightRig rig="threePt" dir="t"/>
            </a:scene3d>
          </a:bodyPr>
          <a:lstStyle/>
          <a:p>
            <a:pPr algn="ctr"/>
            <a:r>
              <a:rPr lang="en-US" altLang="zh-CN" sz="2800" b="1">
                <a:solidFill>
                  <a:schemeClr val="tx1"/>
                </a:solidFill>
                <a:effectLst>
                  <a:outerShdw blurRad="38100" dist="19050" dir="2700000" algn="tl" rotWithShape="0">
                    <a:schemeClr val="dk1">
                      <a:alpha val="40000"/>
                    </a:schemeClr>
                  </a:outerShdw>
                </a:effectLst>
              </a:rPr>
              <a:t>Deep learning for cross-domain data fusion in urban computing: </a:t>
            </a:r>
            <a:br>
              <a:rPr lang="en-US" altLang="zh-CN" sz="2800" b="1">
                <a:solidFill>
                  <a:schemeClr val="tx1"/>
                </a:solidFill>
                <a:effectLst>
                  <a:outerShdw blurRad="38100" dist="19050" dir="2700000" algn="tl" rotWithShape="0">
                    <a:schemeClr val="dk1">
                      <a:alpha val="40000"/>
                    </a:schemeClr>
                  </a:outerShdw>
                </a:effectLst>
              </a:rPr>
            </a:br>
            <a:r>
              <a:rPr lang="en-US" altLang="zh-CN" sz="2800" b="1">
                <a:solidFill>
                  <a:schemeClr val="tx1"/>
                </a:solidFill>
                <a:effectLst>
                  <a:outerShdw blurRad="38100" dist="19050" dir="2700000" algn="tl" rotWithShape="0">
                    <a:schemeClr val="dk1">
                      <a:alpha val="40000"/>
                    </a:schemeClr>
                  </a:outerShdw>
                </a:effectLst>
              </a:rPr>
              <a:t>Taxonomy,advances, and outlook</a:t>
            </a:r>
            <a:br>
              <a:rPr lang="en-US" altLang="zh-CN" sz="2800" b="1">
                <a:solidFill>
                  <a:schemeClr val="tx1"/>
                </a:solidFill>
                <a:effectLst>
                  <a:outerShdw blurRad="38100" dist="19050" dir="2700000" algn="tl" rotWithShape="0">
                    <a:schemeClr val="dk1">
                      <a:alpha val="40000"/>
                    </a:schemeClr>
                  </a:outerShdw>
                </a:effectLst>
              </a:rPr>
            </a:br>
            <a:endParaRPr lang="en-US" altLang="zh-CN" sz="2800" b="1">
              <a:solidFill>
                <a:schemeClr val="tx1"/>
              </a:solidFill>
              <a:effectLst>
                <a:outerShdw blurRad="38100" dist="19050" dir="2700000" algn="tl" rotWithShape="0">
                  <a:schemeClr val="dk1">
                    <a:alpha val="40000"/>
                  </a:schemeClr>
                </a:outerShdw>
              </a:effectLst>
            </a:endParaRPr>
          </a:p>
        </p:txBody>
      </p:sp>
      <p:sp>
        <p:nvSpPr>
          <p:cNvPr id="4" name="文本框 3"/>
          <p:cNvSpPr txBox="1"/>
          <p:nvPr/>
        </p:nvSpPr>
        <p:spPr>
          <a:xfrm>
            <a:off x="508635" y="4564380"/>
            <a:ext cx="6285230" cy="1014730"/>
          </a:xfrm>
          <a:prstGeom prst="rect">
            <a:avLst/>
          </a:prstGeom>
        </p:spPr>
        <p:txBody>
          <a:bodyPr wrap="square">
            <a:spAutoFit/>
          </a:bodyPr>
          <a:p>
            <a:r>
              <a:rPr lang="zh-CN" altLang="en-US" sz="2000" b="0">
                <a:solidFill>
                  <a:srgbClr val="000000"/>
                </a:solidFill>
                <a:latin typeface="Times New Roman" panose="02020603050405020304" charset="0"/>
                <a:ea typeface="宋体" panose="02010600030101010101" pitchFamily="2" charset="-122"/>
                <a:cs typeface="Times New Roman" panose="02020603050405020304" charset="0"/>
              </a:rPr>
              <a:t>《</a:t>
            </a:r>
            <a:r>
              <a:rPr lang="en-US" altLang="zh-CN" sz="2000" b="0">
                <a:solidFill>
                  <a:srgbClr val="000000"/>
                </a:solidFill>
                <a:latin typeface="Times New Roman" panose="02020603050405020304" charset="0"/>
                <a:ea typeface="NimbusRomNo9L-Regu"/>
                <a:cs typeface="Times New Roman" panose="02020603050405020304" charset="0"/>
              </a:rPr>
              <a:t>Information Fusion</a:t>
            </a:r>
            <a:r>
              <a:rPr lang="zh-CN" altLang="en-US" sz="2000" b="0">
                <a:solidFill>
                  <a:srgbClr val="000000"/>
                </a:solidFill>
                <a:latin typeface="Times New Roman" panose="02020603050405020304" charset="0"/>
                <a:ea typeface="宋体" panose="02010600030101010101" pitchFamily="2" charset="-122"/>
                <a:cs typeface="Times New Roman" panose="02020603050405020304" charset="0"/>
              </a:rPr>
              <a:t>》</a:t>
            </a:r>
            <a:r>
              <a:rPr lang="en-US" altLang="zh-CN" sz="2000" b="0">
                <a:solidFill>
                  <a:srgbClr val="000000"/>
                </a:solidFill>
                <a:latin typeface="Times New Roman" panose="02020603050405020304" charset="0"/>
                <a:ea typeface="NimbusRomNo9L-Regu"/>
                <a:cs typeface="Times New Roman" panose="02020603050405020304" charset="0"/>
              </a:rPr>
              <a:t> </a:t>
            </a:r>
            <a:endParaRPr lang="en-US" altLang="zh-CN" sz="2000" b="0">
              <a:solidFill>
                <a:srgbClr val="000000"/>
              </a:solidFill>
              <a:latin typeface="Times New Roman" panose="02020603050405020304" charset="0"/>
              <a:ea typeface="NimbusRomNo9L-Regu"/>
              <a:cs typeface="Times New Roman" panose="02020603050405020304" charset="0"/>
            </a:endParaRPr>
          </a:p>
          <a:p>
            <a:r>
              <a:rPr lang="en-US" altLang="zh-CN" sz="2000" b="0">
                <a:solidFill>
                  <a:srgbClr val="000000"/>
                </a:solidFill>
                <a:latin typeface="Times New Roman" panose="02020603050405020304" charset="0"/>
                <a:ea typeface="NimbusRomNo9L-Regu"/>
                <a:cs typeface="Times New Roman" panose="02020603050405020304" charset="0"/>
              </a:rPr>
              <a:t>Xingchen Zou</a:t>
            </a:r>
            <a:endParaRPr lang="en-US" altLang="zh-CN" sz="2000" b="0">
              <a:solidFill>
                <a:srgbClr val="000000"/>
              </a:solidFill>
              <a:latin typeface="Times New Roman" panose="02020603050405020304" charset="0"/>
              <a:ea typeface="NimbusRomNo9L-Regu"/>
              <a:cs typeface="Times New Roman" panose="02020603050405020304" charset="0"/>
            </a:endParaRPr>
          </a:p>
          <a:p>
            <a:r>
              <a:rPr lang="en-US" altLang="zh-CN" sz="2000" b="0">
                <a:solidFill>
                  <a:srgbClr val="000000"/>
                </a:solidFill>
                <a:latin typeface="Times New Roman" panose="02020603050405020304" charset="0"/>
                <a:ea typeface="NimbusRomNo9L-Regu"/>
                <a:cs typeface="Times New Roman" panose="02020603050405020304" charset="0"/>
              </a:rPr>
              <a:t>Yibo Yan</a:t>
            </a:r>
            <a:endParaRPr lang="en-US" altLang="zh-CN" sz="2000" b="0">
              <a:solidFill>
                <a:srgbClr val="000000"/>
              </a:solidFill>
              <a:latin typeface="Times New Roman" panose="02020603050405020304" charset="0"/>
              <a:ea typeface="NimbusRomNo9L-Regu"/>
              <a:cs typeface="Times New Roman" panose="02020603050405020304" charset="0"/>
            </a:endParaRPr>
          </a:p>
        </p:txBody>
      </p:sp>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sp>
        <p:nvSpPr>
          <p:cNvPr id="2" name="文本框 1"/>
          <p:cNvSpPr txBox="1"/>
          <p:nvPr/>
        </p:nvSpPr>
        <p:spPr>
          <a:xfrm>
            <a:off x="3556000" y="613410"/>
            <a:ext cx="5080000" cy="5631180"/>
          </a:xfrm>
          <a:prstGeom prst="rect">
            <a:avLst/>
          </a:prstGeom>
        </p:spPr>
        <p:txBody>
          <a:bodyPr>
            <a:spAutoFit/>
          </a:bodyPr>
          <a:p>
            <a:pPr marL="0" indent="0">
              <a:spcBef>
                <a:spcPct val="0"/>
              </a:spcBef>
              <a:spcAft>
                <a:spcPct val="0"/>
              </a:spcAft>
              <a:buAutoNum type="arabicPeriod"/>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特征融合：</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核心：直接合并特征（拼接、加法、图网络）。</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优势：简单高效，适合实时性任务。</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代表模型：</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ST-ResNet</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（拼接）、</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Multi-view POI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网络（图网络）。</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indent="0">
              <a:spcBef>
                <a:spcPct val="0"/>
              </a:spcBef>
              <a:spcAft>
                <a:spcPct val="0"/>
              </a:spcAft>
              <a:buAutoNum type="arabicPeriod"/>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对齐融合：</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核心：注意力机制或统一编码器对齐模态语义。</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优势：精确捕捉跨模态关联。</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代表模型：</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DeepCrime</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（注意力）、</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DeepTransport</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（统一编码器）。</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indent="0">
              <a:spcBef>
                <a:spcPct val="0"/>
              </a:spcBef>
              <a:spcAft>
                <a:spcPct val="0"/>
              </a:spcAft>
              <a:buAutoNum type="arabicPeriod"/>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对比融合：</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核心：通过正负样本对比增强特征区分性。</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优势：提升小样本或高噪声数据的鲁棒性。</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代表模型：</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UrbanCLIP</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CLIP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范式）、</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ReMVC</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POI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增广）。</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indent="0">
              <a:spcBef>
                <a:spcPct val="0"/>
              </a:spcBef>
              <a:spcAft>
                <a:spcPct val="0"/>
              </a:spcAft>
              <a:buAutoNum type="arabicPeriod"/>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生成融合：</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核心：生成模型模拟数据或整合 </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LLM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知识。</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优势：处理不确定性，利用预训练知识。</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p>
            <a:pPr marL="0" lvl="1" indent="0">
              <a:spcBef>
                <a:spcPts val="400"/>
              </a:spcBef>
              <a:spcAft>
                <a:spcPct val="0"/>
              </a:spcAft>
              <a:buFont typeface="Arial" panose="020B0604020202020204"/>
              <a:buChar char="◦"/>
            </a:pP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代表模型：</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DiffSTG</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（扩散模型）、</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GeoLLM</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LLM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增强）。</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标题 5"/>
          <p:cNvSpPr>
            <a:spLocks noGrp="1"/>
          </p:cNvSpPr>
          <p:nvPr>
            <p:ph type="title"/>
          </p:nvPr>
        </p:nvSpPr>
        <p:spPr>
          <a:xfrm>
            <a:off x="439420" y="453345"/>
            <a:ext cx="10800000" cy="720000"/>
          </a:xfrm>
        </p:spPr>
        <p:txBody>
          <a:bodyPr>
            <a:normAutofit/>
          </a:bodyPr>
          <a:lstStyle/>
          <a:p>
            <a:pPr algn="l"/>
            <a:endParaRPr lang="zh-CN" altLang="en-US" sz="2800" dirty="0">
              <a:sym typeface="微软雅黑" panose="020B0503020204020204" pitchFamily="34" charset="-122"/>
            </a:endParaRPr>
          </a:p>
        </p:txBody>
      </p:sp>
      <p:graphicFrame>
        <p:nvGraphicFramePr>
          <p:cNvPr id="2" name="表格 1"/>
          <p:cNvGraphicFramePr/>
          <p:nvPr/>
        </p:nvGraphicFramePr>
        <p:xfrm>
          <a:off x="755650" y="1173480"/>
          <a:ext cx="10483850" cy="0"/>
        </p:xfrm>
        <a:graphic>
          <a:graphicData uri="http://schemas.openxmlformats.org/drawingml/2006/table">
            <a:tbl>
              <a:tblPr/>
              <a:tblGrid>
                <a:gridCol w="2096770"/>
                <a:gridCol w="2096770"/>
                <a:gridCol w="2096770"/>
                <a:gridCol w="2096770"/>
                <a:gridCol w="2096770"/>
              </a:tblGrid>
              <a:tr h="0">
                <a:tc>
                  <a:txBody>
                    <a:bodyPr/>
                    <a:p>
                      <a:r>
                        <a:rPr lang="zh-CN" altLang="en-US" sz="2000" b="1" i="0">
                          <a:solidFill>
                            <a:srgbClr val="222222"/>
                          </a:solidFill>
                          <a:latin typeface="宋体" panose="02010600030101010101" pitchFamily="2" charset="-122"/>
                          <a:ea typeface="宋体" panose="02010600030101010101" pitchFamily="2" charset="-122"/>
                        </a:rPr>
                        <a:t>维度</a:t>
                      </a:r>
                      <a:endParaRPr lang="zh-CN" altLang="en-US" sz="2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2400" b="1" i="0">
                          <a:solidFill>
                            <a:srgbClr val="222222"/>
                          </a:solidFill>
                          <a:latin typeface="宋体" panose="02010600030101010101" pitchFamily="2" charset="-122"/>
                          <a:ea typeface="宋体" panose="02010600030101010101" pitchFamily="2" charset="-122"/>
                        </a:rPr>
                        <a:t>特征融合</a:t>
                      </a:r>
                      <a:endParaRPr lang="zh-CN" altLang="en-US" sz="2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2400" b="1" i="0">
                          <a:solidFill>
                            <a:srgbClr val="222222"/>
                          </a:solidFill>
                          <a:latin typeface="宋体" panose="02010600030101010101" pitchFamily="2" charset="-122"/>
                          <a:ea typeface="宋体" panose="02010600030101010101" pitchFamily="2" charset="-122"/>
                        </a:rPr>
                        <a:t>对齐融合</a:t>
                      </a:r>
                      <a:endParaRPr lang="zh-CN" altLang="en-US" sz="2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2400" b="1" i="0">
                          <a:solidFill>
                            <a:srgbClr val="222222"/>
                          </a:solidFill>
                          <a:latin typeface="宋体" panose="02010600030101010101" pitchFamily="2" charset="-122"/>
                          <a:ea typeface="宋体" panose="02010600030101010101" pitchFamily="2" charset="-122"/>
                        </a:rPr>
                        <a:t>对比融合</a:t>
                      </a:r>
                      <a:endParaRPr lang="zh-CN" altLang="en-US" sz="2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2400" b="1" i="0">
                          <a:solidFill>
                            <a:srgbClr val="222222"/>
                          </a:solidFill>
                          <a:latin typeface="宋体" panose="02010600030101010101" pitchFamily="2" charset="-122"/>
                          <a:ea typeface="宋体" panose="02010600030101010101" pitchFamily="2" charset="-122"/>
                        </a:rPr>
                        <a:t>生成融合</a:t>
                      </a:r>
                      <a:endParaRPr lang="zh-CN" altLang="en-US" sz="24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0">
                <a:tc>
                  <a:txBody>
                    <a:bodyPr/>
                    <a:p>
                      <a:r>
                        <a:rPr lang="zh-CN" altLang="en-US" sz="2000" b="1" i="0">
                          <a:solidFill>
                            <a:srgbClr val="222222"/>
                          </a:solidFill>
                          <a:latin typeface="宋体" panose="02010600030101010101" pitchFamily="2" charset="-122"/>
                          <a:ea typeface="宋体" panose="02010600030101010101" pitchFamily="2" charset="-122"/>
                        </a:rPr>
                        <a:t>技术原理</a:t>
                      </a:r>
                      <a:endParaRPr lang="zh-CN" altLang="en-US" sz="2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直接合并特征（拼接、加法、图网络）</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通过注意力或统一编码器对齐语义</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通过正负样本对比增强特征区分性</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生成数据或利用 </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LLM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整合知识</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0">
                <a:tc>
                  <a:txBody>
                    <a:bodyPr/>
                    <a:p>
                      <a:r>
                        <a:rPr lang="zh-CN" altLang="en-US" sz="2000" b="1" i="0">
                          <a:solidFill>
                            <a:srgbClr val="222222"/>
                          </a:solidFill>
                          <a:latin typeface="宋体" panose="02010600030101010101" pitchFamily="2" charset="-122"/>
                          <a:ea typeface="宋体" panose="02010600030101010101" pitchFamily="2" charset="-122"/>
                        </a:rPr>
                        <a:t>核心目标</a:t>
                      </a:r>
                      <a:endParaRPr lang="zh-CN" altLang="en-US" sz="2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高效整合多源特征</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精确捕捉模态间语义关联</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提升特征判别能力</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模拟复杂数据分布或增强语义理解</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0">
                <a:tc>
                  <a:txBody>
                    <a:bodyPr/>
                    <a:p>
                      <a:r>
                        <a:rPr lang="zh-CN" altLang="en-US" sz="2000" b="1" i="0">
                          <a:solidFill>
                            <a:srgbClr val="222222"/>
                          </a:solidFill>
                          <a:latin typeface="宋体" panose="02010600030101010101" pitchFamily="2" charset="-122"/>
                          <a:ea typeface="宋体" panose="02010600030101010101" pitchFamily="2" charset="-122"/>
                        </a:rPr>
                        <a:t>关键操作</a:t>
                      </a:r>
                      <a:endParaRPr lang="zh-CN" altLang="en-US" sz="2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特征向量操作（拼接、乘法）</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注意力权重计算或共享编码器</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数据增广 </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对比损失</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自回归、掩码重建、扩散或 </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LLM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推理</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0">
                <a:tc>
                  <a:txBody>
                    <a:bodyPr/>
                    <a:p>
                      <a:r>
                        <a:rPr lang="zh-CN" altLang="en-US" sz="2000" b="1" i="0">
                          <a:solidFill>
                            <a:srgbClr val="222222"/>
                          </a:solidFill>
                          <a:latin typeface="宋体" panose="02010600030101010101" pitchFamily="2" charset="-122"/>
                          <a:ea typeface="宋体" panose="02010600030101010101" pitchFamily="2" charset="-122"/>
                        </a:rPr>
                        <a:t>数据依赖</a:t>
                      </a:r>
                      <a:endParaRPr lang="zh-CN" altLang="en-US" sz="2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高（需对齐特征维度）</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中（需模态语义对齐）</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高（需大量正负样本）</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中（</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LLM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依赖预训练数据）</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0">
                <a:tc>
                  <a:txBody>
                    <a:bodyPr/>
                    <a:p>
                      <a:r>
                        <a:rPr lang="zh-CN" altLang="en-US" sz="2000" b="1" i="0">
                          <a:solidFill>
                            <a:srgbClr val="222222"/>
                          </a:solidFill>
                          <a:latin typeface="宋体" panose="02010600030101010101" pitchFamily="2" charset="-122"/>
                          <a:ea typeface="宋体" panose="02010600030101010101" pitchFamily="2" charset="-122"/>
                        </a:rPr>
                        <a:t>计算复杂度</a:t>
                      </a:r>
                      <a:endParaRPr lang="zh-CN" altLang="en-US" sz="2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低（线性复杂度）</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中（二次复杂度）</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高（样本对比）</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极高（生成模型训练）</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0">
                <a:tc>
                  <a:txBody>
                    <a:bodyPr/>
                    <a:p>
                      <a:r>
                        <a:rPr lang="zh-CN" altLang="en-US" sz="2000" b="1" i="0">
                          <a:solidFill>
                            <a:srgbClr val="222222"/>
                          </a:solidFill>
                          <a:latin typeface="宋体" panose="02010600030101010101" pitchFamily="2" charset="-122"/>
                          <a:ea typeface="宋体" panose="02010600030101010101" pitchFamily="2" charset="-122"/>
                        </a:rPr>
                        <a:t>典型应用</a:t>
                      </a:r>
                      <a:endParaRPr lang="zh-CN" altLang="en-US" sz="2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实时交通预测、简单特征整合</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犯罪预测、交通模式识别</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POI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分类、城市区域特征提取</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zh-CN" altLang="en-US" sz="1600" b="0" i="0">
                          <a:solidFill>
                            <a:srgbClr val="222222"/>
                          </a:solidFill>
                          <a:latin typeface="宋体" panose="02010600030101010101" pitchFamily="2" charset="-122"/>
                          <a:ea typeface="宋体" panose="02010600030101010101" pitchFamily="2" charset="-122"/>
                        </a:rPr>
                        <a:t>长期流量预测、低资源场景</a:t>
                      </a:r>
                      <a:endParaRPr lang="zh-CN" altLang="en-US" sz="1600" b="0"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r h="0">
                <a:tc>
                  <a:txBody>
                    <a:bodyPr/>
                    <a:p>
                      <a:r>
                        <a:rPr lang="zh-CN" altLang="en-US" sz="2000" b="1" i="0">
                          <a:solidFill>
                            <a:srgbClr val="222222"/>
                          </a:solidFill>
                          <a:latin typeface="宋体" panose="02010600030101010101" pitchFamily="2" charset="-122"/>
                          <a:ea typeface="宋体" panose="02010600030101010101" pitchFamily="2" charset="-122"/>
                        </a:rPr>
                        <a:t>代表模型</a:t>
                      </a:r>
                      <a:endParaRPr lang="zh-CN" altLang="en-US" sz="2000" b="1" i="0">
                        <a:solidFill>
                          <a:srgbClr val="222222"/>
                        </a:solidFill>
                        <a:latin typeface="宋体" panose="02010600030101010101" pitchFamily="2" charset="-122"/>
                        <a:ea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ST-ResNet</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Multi-view POI </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网络</a:t>
                      </a:r>
                      <a:endPar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DeepCrime</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DeepTransport</a:t>
                      </a:r>
                      <a:endPar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UrbanCLIP</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ReMVC</a:t>
                      </a:r>
                      <a:endPar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c>
                  <a:txBody>
                    <a:bodyPr/>
                    <a:p>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DiffSTG</a:t>
                      </a:r>
                      <a:r>
                        <a:rPr lang="zh-CN" altLang="en-US" sz="1600" b="0" i="0">
                          <a:solidFill>
                            <a:srgbClr val="222222"/>
                          </a:solidFill>
                          <a:latin typeface="宋体" panose="02010600030101010101" pitchFamily="2" charset="-122"/>
                          <a:ea typeface="宋体" panose="02010600030101010101" pitchFamily="2" charset="-122"/>
                          <a:cs typeface="宋体" panose="02010600030101010101" pitchFamily="2" charset="-122"/>
                        </a:rPr>
                        <a:t>、</a:t>
                      </a:r>
                      <a:r>
                        <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rPr>
                        <a:t>GeoLLM</a:t>
                      </a:r>
                      <a:endParaRPr lang="en-US" altLang="zh-CN" sz="1600" b="0" i="0">
                        <a:solidFill>
                          <a:srgbClr val="222222"/>
                        </a:solidFill>
                        <a:latin typeface="宋体" panose="02010600030101010101" pitchFamily="2" charset="-122"/>
                        <a:ea typeface="宋体" panose="02010600030101010101" pitchFamily="2" charset="-122"/>
                        <a:cs typeface="宋体" panose="02010600030101010101" pitchFamily="2" charset="-122"/>
                      </a:endParaRPr>
                    </a:p>
                  </a:txBody>
                  <a:tcPr marL="114617" marR="114617" marT="76517" marB="76517" anchor="ctr" anchorCtr="0">
                    <a:lnL w="9525" cap="flat" cmpd="sng">
                      <a:solidFill>
                        <a:srgbClr val="000000"/>
                      </a:solidFill>
                      <a:prstDash val="solid"/>
                      <a:headEnd type="none" w="med" len="med"/>
                      <a:tailEnd type="none" w="med" len="med"/>
                    </a:lnL>
                    <a:lnR w="9525" cap="flat" cmpd="sng">
                      <a:solidFill>
                        <a:srgbClr val="000000"/>
                      </a:solidFill>
                      <a:prstDash val="solid"/>
                      <a:headEnd type="none" w="med" len="med"/>
                      <a:tailEnd type="none" w="med" len="med"/>
                    </a:lnR>
                    <a:lnT w="9525" cap="flat" cmpd="sng">
                      <a:solidFill>
                        <a:srgbClr val="000000"/>
                      </a:solidFill>
                      <a:prstDash val="solid"/>
                      <a:headEnd type="none" w="med" len="med"/>
                      <a:tailEnd type="none" w="med" len="med"/>
                    </a:lnT>
                    <a:lnB w="9525" cap="flat" cmpd="sng">
                      <a:solidFill>
                        <a:srgbClr val="000000"/>
                      </a:solidFill>
                      <a:prstDash val="solid"/>
                      <a:headEnd type="none" w="med" len="med"/>
                      <a:tailEnd type="none" w="med" len="med"/>
                    </a:lnB>
                    <a:noFill/>
                  </a:tcPr>
                </a:tc>
              </a:tr>
            </a:tbl>
          </a:graphicData>
        </a:graphic>
      </p:graphicFrame>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 name="矩形 34"/>
          <p:cNvSpPr/>
          <p:nvPr/>
        </p:nvSpPr>
        <p:spPr bwMode="auto">
          <a:xfrm>
            <a:off x="0" y="0"/>
            <a:ext cx="5892801" cy="6858000"/>
          </a:xfrm>
          <a:prstGeom prst="rect">
            <a:avLst/>
          </a:prstGeom>
          <a:solidFill>
            <a:schemeClr val="accent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pic>
        <p:nvPicPr>
          <p:cNvPr id="5" name="图片 4" descr="FF2C1DB406E256920624D04889C73ADA"/>
          <p:cNvPicPr>
            <a:picLocks noChangeAspect="1"/>
          </p:cNvPicPr>
          <p:nvPr/>
        </p:nvPicPr>
        <p:blipFill>
          <a:blip r:embed="rId1"/>
          <a:stretch>
            <a:fillRect/>
          </a:stretch>
        </p:blipFill>
        <p:spPr>
          <a:xfrm>
            <a:off x="0" y="1347470"/>
            <a:ext cx="5430520" cy="4181475"/>
          </a:xfrm>
          <a:prstGeom prst="rect">
            <a:avLst/>
          </a:prstGeom>
        </p:spPr>
      </p:pic>
      <p:sp>
        <p:nvSpPr>
          <p:cNvPr id="47" name="矩形 46"/>
          <p:cNvSpPr/>
          <p:nvPr/>
        </p:nvSpPr>
        <p:spPr bwMode="auto">
          <a:xfrm rot="5400000" flipV="1">
            <a:off x="1870073" y="-1870071"/>
            <a:ext cx="1238251" cy="4978398"/>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38" name="矩形 37"/>
          <p:cNvSpPr/>
          <p:nvPr/>
        </p:nvSpPr>
        <p:spPr bwMode="auto">
          <a:xfrm rot="5400000">
            <a:off x="1879593" y="3759200"/>
            <a:ext cx="1219201" cy="4978399"/>
          </a:xfrm>
          <a:prstGeom prst="rect">
            <a:avLst/>
          </a:prstGeom>
          <a:solidFill>
            <a:schemeClr val="accent1">
              <a:alpha val="7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nvGrpSpPr>
          <p:cNvPr id="53" name="组合 52"/>
          <p:cNvGrpSpPr/>
          <p:nvPr/>
        </p:nvGrpSpPr>
        <p:grpSpPr>
          <a:xfrm>
            <a:off x="1524000" y="1070224"/>
            <a:ext cx="2754050" cy="4646991"/>
            <a:chOff x="0" y="1111187"/>
            <a:chExt cx="2754050" cy="4646991"/>
          </a:xfrm>
        </p:grpSpPr>
        <p:sp>
          <p:nvSpPr>
            <p:cNvPr id="48" name="椭圆 47"/>
            <p:cNvSpPr/>
            <p:nvPr/>
          </p:nvSpPr>
          <p:spPr>
            <a:xfrm>
              <a:off x="2450246" y="4863799"/>
              <a:ext cx="200570" cy="200570"/>
            </a:xfrm>
            <a:prstGeom prst="ellipse">
              <a:avLst/>
            </a:prstGeom>
            <a:solidFill>
              <a:schemeClr val="bg1">
                <a:alpha val="26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9" name="椭圆 48"/>
            <p:cNvSpPr/>
            <p:nvPr/>
          </p:nvSpPr>
          <p:spPr>
            <a:xfrm>
              <a:off x="0" y="1111187"/>
              <a:ext cx="312134" cy="312134"/>
            </a:xfrm>
            <a:prstGeom prst="ellipse">
              <a:avLst/>
            </a:prstGeom>
            <a:solidFill>
              <a:schemeClr val="bg1">
                <a:alpha val="1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0" name="椭圆 49"/>
            <p:cNvSpPr/>
            <p:nvPr/>
          </p:nvSpPr>
          <p:spPr>
            <a:xfrm>
              <a:off x="1114320" y="1611397"/>
              <a:ext cx="904679" cy="904679"/>
            </a:xfrm>
            <a:prstGeom prst="ellipse">
              <a:avLst/>
            </a:prstGeom>
            <a:solidFill>
              <a:schemeClr val="bg1">
                <a:alpha val="7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1" name="椭圆 50"/>
            <p:cNvSpPr/>
            <p:nvPr/>
          </p:nvSpPr>
          <p:spPr>
            <a:xfrm>
              <a:off x="854236" y="5460064"/>
              <a:ext cx="298114" cy="298114"/>
            </a:xfrm>
            <a:prstGeom prst="ellipse">
              <a:avLst/>
            </a:prstGeom>
            <a:solidFill>
              <a:schemeClr val="bg1">
                <a:alpha val="24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52" name="椭圆 51"/>
            <p:cNvSpPr/>
            <p:nvPr/>
          </p:nvSpPr>
          <p:spPr>
            <a:xfrm>
              <a:off x="2313236" y="1194804"/>
              <a:ext cx="440814" cy="440814"/>
            </a:xfrm>
            <a:prstGeom prst="ellipse">
              <a:avLst/>
            </a:pr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微软雅黑" panose="020B0503020204020204" pitchFamily="34" charset="-122"/>
                <a:ea typeface="微软雅黑" panose="020B0503020204020204" pitchFamily="34" charset="-122"/>
                <a:sym typeface="微软雅黑" panose="020B0503020204020204" pitchFamily="34" charset="-122"/>
              </a:endParaRPr>
            </a:p>
          </p:txBody>
        </p:sp>
      </p:grpSp>
      <p:sp>
        <p:nvSpPr>
          <p:cNvPr id="39" name="任意多边形 38"/>
          <p:cNvSpPr/>
          <p:nvPr/>
        </p:nvSpPr>
        <p:spPr>
          <a:xfrm rot="16200000">
            <a:off x="1629971" y="1470438"/>
            <a:ext cx="6858003" cy="3917120"/>
          </a:xfrm>
          <a:custGeom>
            <a:avLst/>
            <a:gdLst>
              <a:gd name="connsiteX0" fmla="*/ 9143999 w 9143999"/>
              <a:gd name="connsiteY0" fmla="*/ 0 h 2051818"/>
              <a:gd name="connsiteX1" fmla="*/ 9143999 w 9143999"/>
              <a:gd name="connsiteY1" fmla="*/ 2051818 h 2051818"/>
              <a:gd name="connsiteX2" fmla="*/ 0 w 9143999"/>
              <a:gd name="connsiteY2" fmla="*/ 2051818 h 2051818"/>
              <a:gd name="connsiteX3" fmla="*/ 0 w 9143999"/>
              <a:gd name="connsiteY3" fmla="*/ 1204077 h 2051818"/>
              <a:gd name="connsiteX4" fmla="*/ 6027 w 9143999"/>
              <a:gd name="connsiteY4" fmla="*/ 1207403 h 2051818"/>
              <a:gd name="connsiteX5" fmla="*/ 7674511 w 9143999"/>
              <a:gd name="connsiteY5" fmla="*/ 718908 h 2051818"/>
              <a:gd name="connsiteX6" fmla="*/ 9044856 w 9143999"/>
              <a:gd name="connsiteY6" fmla="*/ 57555 h 2051818"/>
              <a:gd name="connsiteX7" fmla="*/ 9143999 w 9143999"/>
              <a:gd name="connsiteY7" fmla="*/ 0 h 2051818"/>
              <a:gd name="connsiteX0-1" fmla="*/ 9143999 w 9143999"/>
              <a:gd name="connsiteY0-2" fmla="*/ 0 h 2051818"/>
              <a:gd name="connsiteX1-3" fmla="*/ 9143999 w 9143999"/>
              <a:gd name="connsiteY1-4" fmla="*/ 2051818 h 2051818"/>
              <a:gd name="connsiteX2-5" fmla="*/ 0 w 9143999"/>
              <a:gd name="connsiteY2-6" fmla="*/ 2051818 h 2051818"/>
              <a:gd name="connsiteX3-7" fmla="*/ 0 w 9143999"/>
              <a:gd name="connsiteY3-8" fmla="*/ 1204077 h 2051818"/>
              <a:gd name="connsiteX4-9" fmla="*/ 6027 w 9143999"/>
              <a:gd name="connsiteY4-10" fmla="*/ 1207403 h 2051818"/>
              <a:gd name="connsiteX5-11" fmla="*/ 9044856 w 9143999"/>
              <a:gd name="connsiteY5-12" fmla="*/ 57555 h 2051818"/>
              <a:gd name="connsiteX6-13" fmla="*/ 9143999 w 9143999"/>
              <a:gd name="connsiteY6-14" fmla="*/ 0 h 2051818"/>
              <a:gd name="connsiteX0-15" fmla="*/ 9143999 w 9143999"/>
              <a:gd name="connsiteY0-16" fmla="*/ 0 h 2051818"/>
              <a:gd name="connsiteX1-17" fmla="*/ 9143999 w 9143999"/>
              <a:gd name="connsiteY1-18" fmla="*/ 2051818 h 2051818"/>
              <a:gd name="connsiteX2-19" fmla="*/ 0 w 9143999"/>
              <a:gd name="connsiteY2-20" fmla="*/ 2051818 h 2051818"/>
              <a:gd name="connsiteX3-21" fmla="*/ 0 w 9143999"/>
              <a:gd name="connsiteY3-22" fmla="*/ 1204077 h 2051818"/>
              <a:gd name="connsiteX4-23" fmla="*/ 6027 w 9143999"/>
              <a:gd name="connsiteY4-24" fmla="*/ 1207403 h 2051818"/>
              <a:gd name="connsiteX5-25" fmla="*/ 9143999 w 9143999"/>
              <a:gd name="connsiteY5-26" fmla="*/ 0 h 2051818"/>
              <a:gd name="connsiteX0-27" fmla="*/ 9143999 w 9143999"/>
              <a:gd name="connsiteY0-28" fmla="*/ 0 h 2051818"/>
              <a:gd name="connsiteX1-29" fmla="*/ 9143999 w 9143999"/>
              <a:gd name="connsiteY1-30" fmla="*/ 2051818 h 2051818"/>
              <a:gd name="connsiteX2-31" fmla="*/ 0 w 9143999"/>
              <a:gd name="connsiteY2-32" fmla="*/ 2051818 h 2051818"/>
              <a:gd name="connsiteX3-33" fmla="*/ 0 w 9143999"/>
              <a:gd name="connsiteY3-34" fmla="*/ 1204077 h 2051818"/>
              <a:gd name="connsiteX4-35" fmla="*/ 6027 w 9143999"/>
              <a:gd name="connsiteY4-36" fmla="*/ 1207403 h 2051818"/>
              <a:gd name="connsiteX5-37" fmla="*/ 9143999 w 9143999"/>
              <a:gd name="connsiteY5-38" fmla="*/ 0 h 2051818"/>
              <a:gd name="connsiteX0-39" fmla="*/ 9143999 w 9143999"/>
              <a:gd name="connsiteY0-40" fmla="*/ 0 h 2051818"/>
              <a:gd name="connsiteX1-41" fmla="*/ 9143999 w 9143999"/>
              <a:gd name="connsiteY1-42" fmla="*/ 2051818 h 2051818"/>
              <a:gd name="connsiteX2-43" fmla="*/ 0 w 9143999"/>
              <a:gd name="connsiteY2-44" fmla="*/ 2051818 h 2051818"/>
              <a:gd name="connsiteX3-45" fmla="*/ 0 w 9143999"/>
              <a:gd name="connsiteY3-46" fmla="*/ 1204077 h 2051818"/>
              <a:gd name="connsiteX4-47" fmla="*/ 6027 w 9143999"/>
              <a:gd name="connsiteY4-48" fmla="*/ 1207403 h 2051818"/>
              <a:gd name="connsiteX5-49" fmla="*/ 9143999 w 9143999"/>
              <a:gd name="connsiteY5-50" fmla="*/ 0 h 2051818"/>
              <a:gd name="connsiteX0-51" fmla="*/ 9143999 w 9143999"/>
              <a:gd name="connsiteY0-52" fmla="*/ 0 h 2051818"/>
              <a:gd name="connsiteX1-53" fmla="*/ 9143999 w 9143999"/>
              <a:gd name="connsiteY1-54" fmla="*/ 2051818 h 2051818"/>
              <a:gd name="connsiteX2-55" fmla="*/ 0 w 9143999"/>
              <a:gd name="connsiteY2-56" fmla="*/ 2051818 h 2051818"/>
              <a:gd name="connsiteX3-57" fmla="*/ 0 w 9143999"/>
              <a:gd name="connsiteY3-58" fmla="*/ 1204077 h 2051818"/>
              <a:gd name="connsiteX4-59" fmla="*/ 6027 w 9143999"/>
              <a:gd name="connsiteY4-60" fmla="*/ 1207403 h 2051818"/>
              <a:gd name="connsiteX5-61" fmla="*/ 9143999 w 9143999"/>
              <a:gd name="connsiteY5-62" fmla="*/ 0 h 2051818"/>
              <a:gd name="connsiteX0-63" fmla="*/ 9143999 w 9143999"/>
              <a:gd name="connsiteY0-64" fmla="*/ 130228 h 2182046"/>
              <a:gd name="connsiteX1-65" fmla="*/ 9143999 w 9143999"/>
              <a:gd name="connsiteY1-66" fmla="*/ 2182046 h 2182046"/>
              <a:gd name="connsiteX2-67" fmla="*/ 0 w 9143999"/>
              <a:gd name="connsiteY2-68" fmla="*/ 2182046 h 2182046"/>
              <a:gd name="connsiteX3-69" fmla="*/ 0 w 9143999"/>
              <a:gd name="connsiteY3-70" fmla="*/ 1334305 h 2182046"/>
              <a:gd name="connsiteX4-71" fmla="*/ 6027 w 9143999"/>
              <a:gd name="connsiteY4-72" fmla="*/ 0 h 2182046"/>
              <a:gd name="connsiteX5-73" fmla="*/ 9143999 w 9143999"/>
              <a:gd name="connsiteY5-74" fmla="*/ 130228 h 2182046"/>
              <a:gd name="connsiteX0-75" fmla="*/ 9143999 w 9143999"/>
              <a:gd name="connsiteY0-76" fmla="*/ 0 h 2051818"/>
              <a:gd name="connsiteX1-77" fmla="*/ 9143999 w 9143999"/>
              <a:gd name="connsiteY1-78" fmla="*/ 2051818 h 2051818"/>
              <a:gd name="connsiteX2-79" fmla="*/ 0 w 9143999"/>
              <a:gd name="connsiteY2-80" fmla="*/ 2051818 h 2051818"/>
              <a:gd name="connsiteX3-81" fmla="*/ 0 w 9143999"/>
              <a:gd name="connsiteY3-82" fmla="*/ 1204077 h 2051818"/>
              <a:gd name="connsiteX4-83" fmla="*/ 25380 w 9143999"/>
              <a:gd name="connsiteY4-84" fmla="*/ 54648 h 2051818"/>
              <a:gd name="connsiteX5-85" fmla="*/ 9143999 w 9143999"/>
              <a:gd name="connsiteY5-86" fmla="*/ 0 h 2051818"/>
              <a:gd name="connsiteX0-87" fmla="*/ 9143999 w 9143999"/>
              <a:gd name="connsiteY0-88" fmla="*/ 0 h 2051818"/>
              <a:gd name="connsiteX1-89" fmla="*/ 9143999 w 9143999"/>
              <a:gd name="connsiteY1-90" fmla="*/ 2051818 h 2051818"/>
              <a:gd name="connsiteX2-91" fmla="*/ 0 w 9143999"/>
              <a:gd name="connsiteY2-92" fmla="*/ 2051818 h 2051818"/>
              <a:gd name="connsiteX3-93" fmla="*/ 0 w 9143999"/>
              <a:gd name="connsiteY3-94" fmla="*/ 1204077 h 2051818"/>
              <a:gd name="connsiteX4-95" fmla="*/ 25380 w 9143999"/>
              <a:gd name="connsiteY4-96" fmla="*/ 54648 h 2051818"/>
              <a:gd name="connsiteX5-97" fmla="*/ 9143999 w 9143999"/>
              <a:gd name="connsiteY5-98" fmla="*/ 0 h 2051818"/>
              <a:gd name="connsiteX0-99" fmla="*/ 9143999 w 9143999"/>
              <a:gd name="connsiteY0-100" fmla="*/ 0 h 2051818"/>
              <a:gd name="connsiteX1-101" fmla="*/ 9143999 w 9143999"/>
              <a:gd name="connsiteY1-102" fmla="*/ 2051818 h 2051818"/>
              <a:gd name="connsiteX2-103" fmla="*/ 0 w 9143999"/>
              <a:gd name="connsiteY2-104" fmla="*/ 2051818 h 2051818"/>
              <a:gd name="connsiteX3-105" fmla="*/ 0 w 9143999"/>
              <a:gd name="connsiteY3-106" fmla="*/ 1204077 h 2051818"/>
              <a:gd name="connsiteX4-107" fmla="*/ 25380 w 9143999"/>
              <a:gd name="connsiteY4-108" fmla="*/ 54648 h 2051818"/>
              <a:gd name="connsiteX5-109" fmla="*/ 9143999 w 9143999"/>
              <a:gd name="connsiteY5-110" fmla="*/ 0 h 2051818"/>
              <a:gd name="connsiteX0-111" fmla="*/ 9143999 w 9143999"/>
              <a:gd name="connsiteY0-112" fmla="*/ 0 h 2051818"/>
              <a:gd name="connsiteX1-113" fmla="*/ 9143999 w 9143999"/>
              <a:gd name="connsiteY1-114" fmla="*/ 2051818 h 2051818"/>
              <a:gd name="connsiteX2-115" fmla="*/ 0 w 9143999"/>
              <a:gd name="connsiteY2-116" fmla="*/ 2051818 h 2051818"/>
              <a:gd name="connsiteX3-117" fmla="*/ 0 w 9143999"/>
              <a:gd name="connsiteY3-118" fmla="*/ 1204077 h 2051818"/>
              <a:gd name="connsiteX4-119" fmla="*/ 25380 w 9143999"/>
              <a:gd name="connsiteY4-120" fmla="*/ 54648 h 2051818"/>
              <a:gd name="connsiteX5-121" fmla="*/ 9143999 w 9143999"/>
              <a:gd name="connsiteY5-122" fmla="*/ 0 h 2051818"/>
              <a:gd name="connsiteX0-123" fmla="*/ 9124647 w 9143999"/>
              <a:gd name="connsiteY0-124" fmla="*/ 0 h 2127943"/>
              <a:gd name="connsiteX1-125" fmla="*/ 9143999 w 9143999"/>
              <a:gd name="connsiteY1-126" fmla="*/ 2127943 h 2127943"/>
              <a:gd name="connsiteX2-127" fmla="*/ 0 w 9143999"/>
              <a:gd name="connsiteY2-128" fmla="*/ 2127943 h 2127943"/>
              <a:gd name="connsiteX3-129" fmla="*/ 0 w 9143999"/>
              <a:gd name="connsiteY3-130" fmla="*/ 1280202 h 2127943"/>
              <a:gd name="connsiteX4-131" fmla="*/ 25380 w 9143999"/>
              <a:gd name="connsiteY4-132" fmla="*/ 130773 h 2127943"/>
              <a:gd name="connsiteX5-133" fmla="*/ 9124647 w 9143999"/>
              <a:gd name="connsiteY5-134" fmla="*/ 0 h 2127943"/>
              <a:gd name="connsiteX0-135" fmla="*/ 9124647 w 9143999"/>
              <a:gd name="connsiteY0-136" fmla="*/ 0 h 2127943"/>
              <a:gd name="connsiteX1-137" fmla="*/ 9143999 w 9143999"/>
              <a:gd name="connsiteY1-138" fmla="*/ 2127943 h 2127943"/>
              <a:gd name="connsiteX2-139" fmla="*/ 0 w 9143999"/>
              <a:gd name="connsiteY2-140" fmla="*/ 2127943 h 2127943"/>
              <a:gd name="connsiteX3-141" fmla="*/ 0 w 9143999"/>
              <a:gd name="connsiteY3-142" fmla="*/ 1280202 h 2127943"/>
              <a:gd name="connsiteX4-143" fmla="*/ 25380 w 9143999"/>
              <a:gd name="connsiteY4-144" fmla="*/ 130773 h 2127943"/>
              <a:gd name="connsiteX5-145" fmla="*/ 9124647 w 9143999"/>
              <a:gd name="connsiteY5-146" fmla="*/ 0 h 2127943"/>
              <a:gd name="connsiteX0-147" fmla="*/ 9124647 w 9143999"/>
              <a:gd name="connsiteY0-148" fmla="*/ 0 h 2127943"/>
              <a:gd name="connsiteX1-149" fmla="*/ 9143999 w 9143999"/>
              <a:gd name="connsiteY1-150" fmla="*/ 2127943 h 2127943"/>
              <a:gd name="connsiteX2-151" fmla="*/ 0 w 9143999"/>
              <a:gd name="connsiteY2-152" fmla="*/ 2127943 h 2127943"/>
              <a:gd name="connsiteX3-153" fmla="*/ 0 w 9143999"/>
              <a:gd name="connsiteY3-154" fmla="*/ 1280202 h 2127943"/>
              <a:gd name="connsiteX4-155" fmla="*/ 6028 w 9143999"/>
              <a:gd name="connsiteY4-156" fmla="*/ 11147 h 2127943"/>
              <a:gd name="connsiteX5-157" fmla="*/ 9124647 w 9143999"/>
              <a:gd name="connsiteY5-158" fmla="*/ 0 h 2127943"/>
              <a:gd name="connsiteX0-159" fmla="*/ 9138134 w 9157486"/>
              <a:gd name="connsiteY0-160" fmla="*/ 0 h 2127943"/>
              <a:gd name="connsiteX1-161" fmla="*/ 9157486 w 9157486"/>
              <a:gd name="connsiteY1-162" fmla="*/ 2127943 h 2127943"/>
              <a:gd name="connsiteX2-163" fmla="*/ 13487 w 9157486"/>
              <a:gd name="connsiteY2-164" fmla="*/ 2127943 h 2127943"/>
              <a:gd name="connsiteX3-165" fmla="*/ 13487 w 9157486"/>
              <a:gd name="connsiteY3-166" fmla="*/ 1280202 h 2127943"/>
              <a:gd name="connsiteX4-167" fmla="*/ 163 w 9157486"/>
              <a:gd name="connsiteY4-168" fmla="*/ 141648 h 2127943"/>
              <a:gd name="connsiteX5-169" fmla="*/ 9138134 w 9157486"/>
              <a:gd name="connsiteY5-170" fmla="*/ 0 h 212794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9157486" h="2127943">
                <a:moveTo>
                  <a:pt x="9138134" y="0"/>
                </a:moveTo>
                <a:lnTo>
                  <a:pt x="9157486" y="2127943"/>
                </a:lnTo>
                <a:lnTo>
                  <a:pt x="13487" y="2127943"/>
                </a:lnTo>
                <a:lnTo>
                  <a:pt x="13487" y="1280202"/>
                </a:lnTo>
                <a:cubicBezTo>
                  <a:pt x="15496" y="857184"/>
                  <a:pt x="-1846" y="564666"/>
                  <a:pt x="163" y="141648"/>
                </a:cubicBezTo>
                <a:cubicBezTo>
                  <a:pt x="3568670" y="1577063"/>
                  <a:pt x="7137176" y="1131097"/>
                  <a:pt x="9138134" y="0"/>
                </a:cubicBezTo>
                <a:close/>
              </a:path>
            </a:pathLst>
          </a:cu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44" name="任意多边形 43"/>
          <p:cNvSpPr/>
          <p:nvPr/>
        </p:nvSpPr>
        <p:spPr>
          <a:xfrm rot="16200000">
            <a:off x="3793994" y="-16037"/>
            <a:ext cx="6868899" cy="6879174"/>
          </a:xfrm>
          <a:custGeom>
            <a:avLst/>
            <a:gdLst>
              <a:gd name="connsiteX0" fmla="*/ 6858000 w 6858000"/>
              <a:gd name="connsiteY0" fmla="*/ 0 h 6459417"/>
              <a:gd name="connsiteX1" fmla="*/ 6858000 w 6858000"/>
              <a:gd name="connsiteY1" fmla="*/ 1675279 h 6459417"/>
              <a:gd name="connsiteX2" fmla="*/ 6858000 w 6858000"/>
              <a:gd name="connsiteY2" fmla="*/ 1819701 h 6459417"/>
              <a:gd name="connsiteX3" fmla="*/ 6858000 w 6858000"/>
              <a:gd name="connsiteY3" fmla="*/ 2278767 h 6459417"/>
              <a:gd name="connsiteX4" fmla="*/ 6858000 w 6858000"/>
              <a:gd name="connsiteY4" fmla="*/ 3954046 h 6459417"/>
              <a:gd name="connsiteX5" fmla="*/ 6858000 w 6858000"/>
              <a:gd name="connsiteY5" fmla="*/ 4098468 h 6459417"/>
              <a:gd name="connsiteX6" fmla="*/ 6858000 w 6858000"/>
              <a:gd name="connsiteY6" fmla="*/ 4180650 h 6459417"/>
              <a:gd name="connsiteX7" fmla="*/ 6858000 w 6858000"/>
              <a:gd name="connsiteY7" fmla="*/ 6459417 h 6459417"/>
              <a:gd name="connsiteX8" fmla="*/ 0 w 6858000"/>
              <a:gd name="connsiteY8" fmla="*/ 6459417 h 6459417"/>
              <a:gd name="connsiteX9" fmla="*/ 0 w 6858000"/>
              <a:gd name="connsiteY9" fmla="*/ 4180650 h 6459417"/>
              <a:gd name="connsiteX10" fmla="*/ 0 w 6858000"/>
              <a:gd name="connsiteY10" fmla="*/ 4098468 h 6459417"/>
              <a:gd name="connsiteX11" fmla="*/ 0 w 6858000"/>
              <a:gd name="connsiteY11" fmla="*/ 3954046 h 6459417"/>
              <a:gd name="connsiteX12" fmla="*/ 0 w 6858000"/>
              <a:gd name="connsiteY12" fmla="*/ 3295924 h 6459417"/>
              <a:gd name="connsiteX13" fmla="*/ 0 w 6858000"/>
              <a:gd name="connsiteY13" fmla="*/ 1819701 h 6459417"/>
              <a:gd name="connsiteX14" fmla="*/ 0 w 6858000"/>
              <a:gd name="connsiteY14" fmla="*/ 1675279 h 6459417"/>
              <a:gd name="connsiteX15" fmla="*/ 0 w 6858000"/>
              <a:gd name="connsiteY15" fmla="*/ 1017157 h 6459417"/>
              <a:gd name="connsiteX16" fmla="*/ 227535 w 6858000"/>
              <a:gd name="connsiteY16" fmla="*/ 1166258 h 6459417"/>
              <a:gd name="connsiteX17" fmla="*/ 6270374 w 6858000"/>
              <a:gd name="connsiteY17" fmla="*/ 412001 h 6459417"/>
              <a:gd name="connsiteX18" fmla="*/ 6705779 w 6858000"/>
              <a:gd name="connsiteY18" fmla="*/ 117916 h 6459417"/>
              <a:gd name="connsiteX0-1" fmla="*/ 6858000 w 6941935"/>
              <a:gd name="connsiteY0-2" fmla="*/ 56823 h 6516240"/>
              <a:gd name="connsiteX1-3" fmla="*/ 6858000 w 6941935"/>
              <a:gd name="connsiteY1-4" fmla="*/ 1732102 h 6516240"/>
              <a:gd name="connsiteX2-5" fmla="*/ 6858000 w 6941935"/>
              <a:gd name="connsiteY2-6" fmla="*/ 1876524 h 6516240"/>
              <a:gd name="connsiteX3-7" fmla="*/ 6858000 w 6941935"/>
              <a:gd name="connsiteY3-8" fmla="*/ 2335590 h 6516240"/>
              <a:gd name="connsiteX4-9" fmla="*/ 6858000 w 6941935"/>
              <a:gd name="connsiteY4-10" fmla="*/ 4010869 h 6516240"/>
              <a:gd name="connsiteX5-11" fmla="*/ 6858000 w 6941935"/>
              <a:gd name="connsiteY5-12" fmla="*/ 4155291 h 6516240"/>
              <a:gd name="connsiteX6-13" fmla="*/ 6858000 w 6941935"/>
              <a:gd name="connsiteY6-14" fmla="*/ 4237473 h 6516240"/>
              <a:gd name="connsiteX7-15" fmla="*/ 6858000 w 6941935"/>
              <a:gd name="connsiteY7-16" fmla="*/ 6516240 h 6516240"/>
              <a:gd name="connsiteX8-17" fmla="*/ 0 w 6941935"/>
              <a:gd name="connsiteY8-18" fmla="*/ 6516240 h 6516240"/>
              <a:gd name="connsiteX9-19" fmla="*/ 0 w 6941935"/>
              <a:gd name="connsiteY9-20" fmla="*/ 4237473 h 6516240"/>
              <a:gd name="connsiteX10-21" fmla="*/ 0 w 6941935"/>
              <a:gd name="connsiteY10-22" fmla="*/ 4155291 h 6516240"/>
              <a:gd name="connsiteX11-23" fmla="*/ 0 w 6941935"/>
              <a:gd name="connsiteY11-24" fmla="*/ 4010869 h 6516240"/>
              <a:gd name="connsiteX12-25" fmla="*/ 0 w 6941935"/>
              <a:gd name="connsiteY12-26" fmla="*/ 3352747 h 6516240"/>
              <a:gd name="connsiteX13-27" fmla="*/ 0 w 6941935"/>
              <a:gd name="connsiteY13-28" fmla="*/ 1876524 h 6516240"/>
              <a:gd name="connsiteX14-29" fmla="*/ 0 w 6941935"/>
              <a:gd name="connsiteY14-30" fmla="*/ 1732102 h 6516240"/>
              <a:gd name="connsiteX15-31" fmla="*/ 0 w 6941935"/>
              <a:gd name="connsiteY15-32" fmla="*/ 1073980 h 6516240"/>
              <a:gd name="connsiteX16-33" fmla="*/ 227535 w 6941935"/>
              <a:gd name="connsiteY16-34" fmla="*/ 1223081 h 6516240"/>
              <a:gd name="connsiteX17-35" fmla="*/ 6270374 w 6941935"/>
              <a:gd name="connsiteY17-36" fmla="*/ 468824 h 6516240"/>
              <a:gd name="connsiteX18-37" fmla="*/ 6858000 w 6941935"/>
              <a:gd name="connsiteY18-38" fmla="*/ 56823 h 6516240"/>
              <a:gd name="connsiteX0-39" fmla="*/ 6858000 w 6858000"/>
              <a:gd name="connsiteY0-40" fmla="*/ 4734 h 6464151"/>
              <a:gd name="connsiteX1-41" fmla="*/ 6858000 w 6858000"/>
              <a:gd name="connsiteY1-42" fmla="*/ 1680013 h 6464151"/>
              <a:gd name="connsiteX2-43" fmla="*/ 6858000 w 6858000"/>
              <a:gd name="connsiteY2-44" fmla="*/ 1824435 h 6464151"/>
              <a:gd name="connsiteX3-45" fmla="*/ 6858000 w 6858000"/>
              <a:gd name="connsiteY3-46" fmla="*/ 2283501 h 6464151"/>
              <a:gd name="connsiteX4-47" fmla="*/ 6858000 w 6858000"/>
              <a:gd name="connsiteY4-48" fmla="*/ 3958780 h 6464151"/>
              <a:gd name="connsiteX5-49" fmla="*/ 6858000 w 6858000"/>
              <a:gd name="connsiteY5-50" fmla="*/ 4103202 h 6464151"/>
              <a:gd name="connsiteX6-51" fmla="*/ 6858000 w 6858000"/>
              <a:gd name="connsiteY6-52" fmla="*/ 4185384 h 6464151"/>
              <a:gd name="connsiteX7-53" fmla="*/ 6858000 w 6858000"/>
              <a:gd name="connsiteY7-54" fmla="*/ 6464151 h 6464151"/>
              <a:gd name="connsiteX8-55" fmla="*/ 0 w 6858000"/>
              <a:gd name="connsiteY8-56" fmla="*/ 6464151 h 6464151"/>
              <a:gd name="connsiteX9-57" fmla="*/ 0 w 6858000"/>
              <a:gd name="connsiteY9-58" fmla="*/ 4185384 h 6464151"/>
              <a:gd name="connsiteX10-59" fmla="*/ 0 w 6858000"/>
              <a:gd name="connsiteY10-60" fmla="*/ 4103202 h 6464151"/>
              <a:gd name="connsiteX11-61" fmla="*/ 0 w 6858000"/>
              <a:gd name="connsiteY11-62" fmla="*/ 3958780 h 6464151"/>
              <a:gd name="connsiteX12-63" fmla="*/ 0 w 6858000"/>
              <a:gd name="connsiteY12-64" fmla="*/ 3300658 h 6464151"/>
              <a:gd name="connsiteX13-65" fmla="*/ 0 w 6858000"/>
              <a:gd name="connsiteY13-66" fmla="*/ 1824435 h 6464151"/>
              <a:gd name="connsiteX14-67" fmla="*/ 0 w 6858000"/>
              <a:gd name="connsiteY14-68" fmla="*/ 1680013 h 6464151"/>
              <a:gd name="connsiteX15-69" fmla="*/ 0 w 6858000"/>
              <a:gd name="connsiteY15-70" fmla="*/ 1021891 h 6464151"/>
              <a:gd name="connsiteX16-71" fmla="*/ 227535 w 6858000"/>
              <a:gd name="connsiteY16-72" fmla="*/ 1170992 h 6464151"/>
              <a:gd name="connsiteX17-73" fmla="*/ 6858000 w 6858000"/>
              <a:gd name="connsiteY17-74" fmla="*/ 4734 h 6464151"/>
              <a:gd name="connsiteX0-75" fmla="*/ 6858000 w 6858000"/>
              <a:gd name="connsiteY0-76" fmla="*/ 0 h 6459417"/>
              <a:gd name="connsiteX1-77" fmla="*/ 6858000 w 6858000"/>
              <a:gd name="connsiteY1-78" fmla="*/ 1675279 h 6459417"/>
              <a:gd name="connsiteX2-79" fmla="*/ 6858000 w 6858000"/>
              <a:gd name="connsiteY2-80" fmla="*/ 1819701 h 6459417"/>
              <a:gd name="connsiteX3-81" fmla="*/ 6858000 w 6858000"/>
              <a:gd name="connsiteY3-82" fmla="*/ 2278767 h 6459417"/>
              <a:gd name="connsiteX4-83" fmla="*/ 6858000 w 6858000"/>
              <a:gd name="connsiteY4-84" fmla="*/ 3954046 h 6459417"/>
              <a:gd name="connsiteX5-85" fmla="*/ 6858000 w 6858000"/>
              <a:gd name="connsiteY5-86" fmla="*/ 4098468 h 6459417"/>
              <a:gd name="connsiteX6-87" fmla="*/ 6858000 w 6858000"/>
              <a:gd name="connsiteY6-88" fmla="*/ 4180650 h 6459417"/>
              <a:gd name="connsiteX7-89" fmla="*/ 6858000 w 6858000"/>
              <a:gd name="connsiteY7-90" fmla="*/ 6459417 h 6459417"/>
              <a:gd name="connsiteX8-91" fmla="*/ 0 w 6858000"/>
              <a:gd name="connsiteY8-92" fmla="*/ 6459417 h 6459417"/>
              <a:gd name="connsiteX9-93" fmla="*/ 0 w 6858000"/>
              <a:gd name="connsiteY9-94" fmla="*/ 4180650 h 6459417"/>
              <a:gd name="connsiteX10-95" fmla="*/ 0 w 6858000"/>
              <a:gd name="connsiteY10-96" fmla="*/ 4098468 h 6459417"/>
              <a:gd name="connsiteX11-97" fmla="*/ 0 w 6858000"/>
              <a:gd name="connsiteY11-98" fmla="*/ 3954046 h 6459417"/>
              <a:gd name="connsiteX12-99" fmla="*/ 0 w 6858000"/>
              <a:gd name="connsiteY12-100" fmla="*/ 3295924 h 6459417"/>
              <a:gd name="connsiteX13-101" fmla="*/ 0 w 6858000"/>
              <a:gd name="connsiteY13-102" fmla="*/ 1819701 h 6459417"/>
              <a:gd name="connsiteX14-103" fmla="*/ 0 w 6858000"/>
              <a:gd name="connsiteY14-104" fmla="*/ 1675279 h 6459417"/>
              <a:gd name="connsiteX15-105" fmla="*/ 0 w 6858000"/>
              <a:gd name="connsiteY15-106" fmla="*/ 1017157 h 6459417"/>
              <a:gd name="connsiteX16-107" fmla="*/ 227535 w 6858000"/>
              <a:gd name="connsiteY16-108" fmla="*/ 1166258 h 6459417"/>
              <a:gd name="connsiteX17-109" fmla="*/ 6858000 w 6858000"/>
              <a:gd name="connsiteY17-110" fmla="*/ 0 h 6459417"/>
              <a:gd name="connsiteX0-111" fmla="*/ 6858000 w 6858000"/>
              <a:gd name="connsiteY0-112" fmla="*/ 0 h 6459417"/>
              <a:gd name="connsiteX1-113" fmla="*/ 6858000 w 6858000"/>
              <a:gd name="connsiteY1-114" fmla="*/ 1675279 h 6459417"/>
              <a:gd name="connsiteX2-115" fmla="*/ 6858000 w 6858000"/>
              <a:gd name="connsiteY2-116" fmla="*/ 1819701 h 6459417"/>
              <a:gd name="connsiteX3-117" fmla="*/ 6858000 w 6858000"/>
              <a:gd name="connsiteY3-118" fmla="*/ 2278767 h 6459417"/>
              <a:gd name="connsiteX4-119" fmla="*/ 6858000 w 6858000"/>
              <a:gd name="connsiteY4-120" fmla="*/ 3954046 h 6459417"/>
              <a:gd name="connsiteX5-121" fmla="*/ 6858000 w 6858000"/>
              <a:gd name="connsiteY5-122" fmla="*/ 4098468 h 6459417"/>
              <a:gd name="connsiteX6-123" fmla="*/ 6858000 w 6858000"/>
              <a:gd name="connsiteY6-124" fmla="*/ 4180650 h 6459417"/>
              <a:gd name="connsiteX7-125" fmla="*/ 6858000 w 6858000"/>
              <a:gd name="connsiteY7-126" fmla="*/ 6459417 h 6459417"/>
              <a:gd name="connsiteX8-127" fmla="*/ 0 w 6858000"/>
              <a:gd name="connsiteY8-128" fmla="*/ 6459417 h 6459417"/>
              <a:gd name="connsiteX9-129" fmla="*/ 0 w 6858000"/>
              <a:gd name="connsiteY9-130" fmla="*/ 4180650 h 6459417"/>
              <a:gd name="connsiteX10-131" fmla="*/ 0 w 6858000"/>
              <a:gd name="connsiteY10-132" fmla="*/ 4098468 h 6459417"/>
              <a:gd name="connsiteX11-133" fmla="*/ 0 w 6858000"/>
              <a:gd name="connsiteY11-134" fmla="*/ 3954046 h 6459417"/>
              <a:gd name="connsiteX12-135" fmla="*/ 0 w 6858000"/>
              <a:gd name="connsiteY12-136" fmla="*/ 3295924 h 6459417"/>
              <a:gd name="connsiteX13-137" fmla="*/ 0 w 6858000"/>
              <a:gd name="connsiteY13-138" fmla="*/ 1819701 h 6459417"/>
              <a:gd name="connsiteX14-139" fmla="*/ 0 w 6858000"/>
              <a:gd name="connsiteY14-140" fmla="*/ 1675279 h 6459417"/>
              <a:gd name="connsiteX15-141" fmla="*/ 0 w 6858000"/>
              <a:gd name="connsiteY15-142" fmla="*/ 1017157 h 6459417"/>
              <a:gd name="connsiteX16-143" fmla="*/ 6858000 w 6858000"/>
              <a:gd name="connsiteY16-144" fmla="*/ 0 h 6459417"/>
              <a:gd name="connsiteX0-145" fmla="*/ 6858000 w 6858000"/>
              <a:gd name="connsiteY0-146" fmla="*/ 0 h 6459417"/>
              <a:gd name="connsiteX1-147" fmla="*/ 6858000 w 6858000"/>
              <a:gd name="connsiteY1-148" fmla="*/ 1675279 h 6459417"/>
              <a:gd name="connsiteX2-149" fmla="*/ 6858000 w 6858000"/>
              <a:gd name="connsiteY2-150" fmla="*/ 1819701 h 6459417"/>
              <a:gd name="connsiteX3-151" fmla="*/ 6858000 w 6858000"/>
              <a:gd name="connsiteY3-152" fmla="*/ 2278767 h 6459417"/>
              <a:gd name="connsiteX4-153" fmla="*/ 6858000 w 6858000"/>
              <a:gd name="connsiteY4-154" fmla="*/ 3954046 h 6459417"/>
              <a:gd name="connsiteX5-155" fmla="*/ 6858000 w 6858000"/>
              <a:gd name="connsiteY5-156" fmla="*/ 4098468 h 6459417"/>
              <a:gd name="connsiteX6-157" fmla="*/ 6858000 w 6858000"/>
              <a:gd name="connsiteY6-158" fmla="*/ 4180650 h 6459417"/>
              <a:gd name="connsiteX7-159" fmla="*/ 6858000 w 6858000"/>
              <a:gd name="connsiteY7-160" fmla="*/ 6459417 h 6459417"/>
              <a:gd name="connsiteX8-161" fmla="*/ 0 w 6858000"/>
              <a:gd name="connsiteY8-162" fmla="*/ 6459417 h 6459417"/>
              <a:gd name="connsiteX9-163" fmla="*/ 0 w 6858000"/>
              <a:gd name="connsiteY9-164" fmla="*/ 4180650 h 6459417"/>
              <a:gd name="connsiteX10-165" fmla="*/ 0 w 6858000"/>
              <a:gd name="connsiteY10-166" fmla="*/ 4098468 h 6459417"/>
              <a:gd name="connsiteX11-167" fmla="*/ 0 w 6858000"/>
              <a:gd name="connsiteY11-168" fmla="*/ 3954046 h 6459417"/>
              <a:gd name="connsiteX12-169" fmla="*/ 0 w 6858000"/>
              <a:gd name="connsiteY12-170" fmla="*/ 3295924 h 6459417"/>
              <a:gd name="connsiteX13-171" fmla="*/ 0 w 6858000"/>
              <a:gd name="connsiteY13-172" fmla="*/ 1819701 h 6459417"/>
              <a:gd name="connsiteX14-173" fmla="*/ 0 w 6858000"/>
              <a:gd name="connsiteY14-174" fmla="*/ 1675279 h 6459417"/>
              <a:gd name="connsiteX15-175" fmla="*/ 0 w 6858000"/>
              <a:gd name="connsiteY15-176" fmla="*/ 1017157 h 6459417"/>
              <a:gd name="connsiteX16-177" fmla="*/ 6858000 w 6858000"/>
              <a:gd name="connsiteY16-178" fmla="*/ 0 h 6459417"/>
              <a:gd name="connsiteX0-179" fmla="*/ 6858000 w 6858000"/>
              <a:gd name="connsiteY0-180" fmla="*/ 0 h 6459417"/>
              <a:gd name="connsiteX1-181" fmla="*/ 6858000 w 6858000"/>
              <a:gd name="connsiteY1-182" fmla="*/ 1675279 h 6459417"/>
              <a:gd name="connsiteX2-183" fmla="*/ 6858000 w 6858000"/>
              <a:gd name="connsiteY2-184" fmla="*/ 1819701 h 6459417"/>
              <a:gd name="connsiteX3-185" fmla="*/ 6858000 w 6858000"/>
              <a:gd name="connsiteY3-186" fmla="*/ 2278767 h 6459417"/>
              <a:gd name="connsiteX4-187" fmla="*/ 6858000 w 6858000"/>
              <a:gd name="connsiteY4-188" fmla="*/ 3954046 h 6459417"/>
              <a:gd name="connsiteX5-189" fmla="*/ 6858000 w 6858000"/>
              <a:gd name="connsiteY5-190" fmla="*/ 4098468 h 6459417"/>
              <a:gd name="connsiteX6-191" fmla="*/ 6858000 w 6858000"/>
              <a:gd name="connsiteY6-192" fmla="*/ 4180650 h 6459417"/>
              <a:gd name="connsiteX7-193" fmla="*/ 6858000 w 6858000"/>
              <a:gd name="connsiteY7-194" fmla="*/ 6459417 h 6459417"/>
              <a:gd name="connsiteX8-195" fmla="*/ 0 w 6858000"/>
              <a:gd name="connsiteY8-196" fmla="*/ 6459417 h 6459417"/>
              <a:gd name="connsiteX9-197" fmla="*/ 0 w 6858000"/>
              <a:gd name="connsiteY9-198" fmla="*/ 4180650 h 6459417"/>
              <a:gd name="connsiteX10-199" fmla="*/ 0 w 6858000"/>
              <a:gd name="connsiteY10-200" fmla="*/ 4098468 h 6459417"/>
              <a:gd name="connsiteX11-201" fmla="*/ 0 w 6858000"/>
              <a:gd name="connsiteY11-202" fmla="*/ 3954046 h 6459417"/>
              <a:gd name="connsiteX12-203" fmla="*/ 0 w 6858000"/>
              <a:gd name="connsiteY12-204" fmla="*/ 3295924 h 6459417"/>
              <a:gd name="connsiteX13-205" fmla="*/ 0 w 6858000"/>
              <a:gd name="connsiteY13-206" fmla="*/ 1819701 h 6459417"/>
              <a:gd name="connsiteX14-207" fmla="*/ 0 w 6858000"/>
              <a:gd name="connsiteY14-208" fmla="*/ 1675279 h 6459417"/>
              <a:gd name="connsiteX15-209" fmla="*/ 0 w 6858000"/>
              <a:gd name="connsiteY15-210" fmla="*/ 1017157 h 6459417"/>
              <a:gd name="connsiteX16-211" fmla="*/ 6858000 w 6858000"/>
              <a:gd name="connsiteY16-212" fmla="*/ 0 h 6459417"/>
              <a:gd name="connsiteX0-213" fmla="*/ 6858000 w 6858000"/>
              <a:gd name="connsiteY0-214" fmla="*/ 0 h 6459417"/>
              <a:gd name="connsiteX1-215" fmla="*/ 6858000 w 6858000"/>
              <a:gd name="connsiteY1-216" fmla="*/ 1675279 h 6459417"/>
              <a:gd name="connsiteX2-217" fmla="*/ 6858000 w 6858000"/>
              <a:gd name="connsiteY2-218" fmla="*/ 1819701 h 6459417"/>
              <a:gd name="connsiteX3-219" fmla="*/ 6858000 w 6858000"/>
              <a:gd name="connsiteY3-220" fmla="*/ 2278767 h 6459417"/>
              <a:gd name="connsiteX4-221" fmla="*/ 6858000 w 6858000"/>
              <a:gd name="connsiteY4-222" fmla="*/ 3954046 h 6459417"/>
              <a:gd name="connsiteX5-223" fmla="*/ 6858000 w 6858000"/>
              <a:gd name="connsiteY5-224" fmla="*/ 4098468 h 6459417"/>
              <a:gd name="connsiteX6-225" fmla="*/ 6858000 w 6858000"/>
              <a:gd name="connsiteY6-226" fmla="*/ 4180650 h 6459417"/>
              <a:gd name="connsiteX7-227" fmla="*/ 6858000 w 6858000"/>
              <a:gd name="connsiteY7-228" fmla="*/ 6459417 h 6459417"/>
              <a:gd name="connsiteX8-229" fmla="*/ 0 w 6858000"/>
              <a:gd name="connsiteY8-230" fmla="*/ 6459417 h 6459417"/>
              <a:gd name="connsiteX9-231" fmla="*/ 0 w 6858000"/>
              <a:gd name="connsiteY9-232" fmla="*/ 4180650 h 6459417"/>
              <a:gd name="connsiteX10-233" fmla="*/ 0 w 6858000"/>
              <a:gd name="connsiteY10-234" fmla="*/ 4098468 h 6459417"/>
              <a:gd name="connsiteX11-235" fmla="*/ 0 w 6858000"/>
              <a:gd name="connsiteY11-236" fmla="*/ 3954046 h 6459417"/>
              <a:gd name="connsiteX12-237" fmla="*/ 0 w 6858000"/>
              <a:gd name="connsiteY12-238" fmla="*/ 3295924 h 6459417"/>
              <a:gd name="connsiteX13-239" fmla="*/ 0 w 6858000"/>
              <a:gd name="connsiteY13-240" fmla="*/ 1819701 h 6459417"/>
              <a:gd name="connsiteX14-241" fmla="*/ 0 w 6858000"/>
              <a:gd name="connsiteY14-242" fmla="*/ 1675279 h 6459417"/>
              <a:gd name="connsiteX15-243" fmla="*/ 0 w 6858000"/>
              <a:gd name="connsiteY15-244" fmla="*/ 1017157 h 6459417"/>
              <a:gd name="connsiteX16-245" fmla="*/ 6858000 w 6858000"/>
              <a:gd name="connsiteY16-246" fmla="*/ 0 h 6459417"/>
              <a:gd name="connsiteX0-247" fmla="*/ 6858000 w 6858000"/>
              <a:gd name="connsiteY0-248" fmla="*/ 0 h 6459417"/>
              <a:gd name="connsiteX1-249" fmla="*/ 6858000 w 6858000"/>
              <a:gd name="connsiteY1-250" fmla="*/ 1675279 h 6459417"/>
              <a:gd name="connsiteX2-251" fmla="*/ 6858000 w 6858000"/>
              <a:gd name="connsiteY2-252" fmla="*/ 1819701 h 6459417"/>
              <a:gd name="connsiteX3-253" fmla="*/ 6858000 w 6858000"/>
              <a:gd name="connsiteY3-254" fmla="*/ 2278767 h 6459417"/>
              <a:gd name="connsiteX4-255" fmla="*/ 6858000 w 6858000"/>
              <a:gd name="connsiteY4-256" fmla="*/ 3954046 h 6459417"/>
              <a:gd name="connsiteX5-257" fmla="*/ 6858000 w 6858000"/>
              <a:gd name="connsiteY5-258" fmla="*/ 4098468 h 6459417"/>
              <a:gd name="connsiteX6-259" fmla="*/ 6858000 w 6858000"/>
              <a:gd name="connsiteY6-260" fmla="*/ 4180650 h 6459417"/>
              <a:gd name="connsiteX7-261" fmla="*/ 6858000 w 6858000"/>
              <a:gd name="connsiteY7-262" fmla="*/ 6459417 h 6459417"/>
              <a:gd name="connsiteX8-263" fmla="*/ 0 w 6858000"/>
              <a:gd name="connsiteY8-264" fmla="*/ 6459417 h 6459417"/>
              <a:gd name="connsiteX9-265" fmla="*/ 0 w 6858000"/>
              <a:gd name="connsiteY9-266" fmla="*/ 4180650 h 6459417"/>
              <a:gd name="connsiteX10-267" fmla="*/ 0 w 6858000"/>
              <a:gd name="connsiteY10-268" fmla="*/ 4098468 h 6459417"/>
              <a:gd name="connsiteX11-269" fmla="*/ 0 w 6858000"/>
              <a:gd name="connsiteY11-270" fmla="*/ 3954046 h 6459417"/>
              <a:gd name="connsiteX12-271" fmla="*/ 0 w 6858000"/>
              <a:gd name="connsiteY12-272" fmla="*/ 3295924 h 6459417"/>
              <a:gd name="connsiteX13-273" fmla="*/ 0 w 6858000"/>
              <a:gd name="connsiteY13-274" fmla="*/ 1819701 h 6459417"/>
              <a:gd name="connsiteX14-275" fmla="*/ 0 w 6858000"/>
              <a:gd name="connsiteY14-276" fmla="*/ 1675279 h 6459417"/>
              <a:gd name="connsiteX15-277" fmla="*/ 0 w 6858000"/>
              <a:gd name="connsiteY15-278" fmla="*/ 1017157 h 6459417"/>
              <a:gd name="connsiteX16-279" fmla="*/ 6858000 w 6858000"/>
              <a:gd name="connsiteY16-280" fmla="*/ 0 h 6459417"/>
              <a:gd name="connsiteX0-281" fmla="*/ 6858000 w 6858000"/>
              <a:gd name="connsiteY0-282" fmla="*/ 0 h 6459417"/>
              <a:gd name="connsiteX1-283" fmla="*/ 6858000 w 6858000"/>
              <a:gd name="connsiteY1-284" fmla="*/ 1675279 h 6459417"/>
              <a:gd name="connsiteX2-285" fmla="*/ 6858000 w 6858000"/>
              <a:gd name="connsiteY2-286" fmla="*/ 1819701 h 6459417"/>
              <a:gd name="connsiteX3-287" fmla="*/ 6858000 w 6858000"/>
              <a:gd name="connsiteY3-288" fmla="*/ 2278767 h 6459417"/>
              <a:gd name="connsiteX4-289" fmla="*/ 6858000 w 6858000"/>
              <a:gd name="connsiteY4-290" fmla="*/ 3954046 h 6459417"/>
              <a:gd name="connsiteX5-291" fmla="*/ 6858000 w 6858000"/>
              <a:gd name="connsiteY5-292" fmla="*/ 4098468 h 6459417"/>
              <a:gd name="connsiteX6-293" fmla="*/ 6858000 w 6858000"/>
              <a:gd name="connsiteY6-294" fmla="*/ 4180650 h 6459417"/>
              <a:gd name="connsiteX7-295" fmla="*/ 6858000 w 6858000"/>
              <a:gd name="connsiteY7-296" fmla="*/ 6459417 h 6459417"/>
              <a:gd name="connsiteX8-297" fmla="*/ 0 w 6858000"/>
              <a:gd name="connsiteY8-298" fmla="*/ 6459417 h 6459417"/>
              <a:gd name="connsiteX9-299" fmla="*/ 0 w 6858000"/>
              <a:gd name="connsiteY9-300" fmla="*/ 4180650 h 6459417"/>
              <a:gd name="connsiteX10-301" fmla="*/ 0 w 6858000"/>
              <a:gd name="connsiteY10-302" fmla="*/ 4098468 h 6459417"/>
              <a:gd name="connsiteX11-303" fmla="*/ 0 w 6858000"/>
              <a:gd name="connsiteY11-304" fmla="*/ 3954046 h 6459417"/>
              <a:gd name="connsiteX12-305" fmla="*/ 0 w 6858000"/>
              <a:gd name="connsiteY12-306" fmla="*/ 3295924 h 6459417"/>
              <a:gd name="connsiteX13-307" fmla="*/ 0 w 6858000"/>
              <a:gd name="connsiteY13-308" fmla="*/ 1819701 h 6459417"/>
              <a:gd name="connsiteX14-309" fmla="*/ 0 w 6858000"/>
              <a:gd name="connsiteY14-310" fmla="*/ 1675279 h 6459417"/>
              <a:gd name="connsiteX15-311" fmla="*/ 0 w 6858000"/>
              <a:gd name="connsiteY15-312" fmla="*/ 1017157 h 6459417"/>
              <a:gd name="connsiteX16-313" fmla="*/ 6858000 w 6858000"/>
              <a:gd name="connsiteY16-314" fmla="*/ 0 h 6459417"/>
              <a:gd name="connsiteX0-315" fmla="*/ 6858000 w 6858000"/>
              <a:gd name="connsiteY0-316" fmla="*/ 0 h 6459417"/>
              <a:gd name="connsiteX1-317" fmla="*/ 6858000 w 6858000"/>
              <a:gd name="connsiteY1-318" fmla="*/ 1675279 h 6459417"/>
              <a:gd name="connsiteX2-319" fmla="*/ 6858000 w 6858000"/>
              <a:gd name="connsiteY2-320" fmla="*/ 1819701 h 6459417"/>
              <a:gd name="connsiteX3-321" fmla="*/ 6858000 w 6858000"/>
              <a:gd name="connsiteY3-322" fmla="*/ 2278767 h 6459417"/>
              <a:gd name="connsiteX4-323" fmla="*/ 6858000 w 6858000"/>
              <a:gd name="connsiteY4-324" fmla="*/ 3954046 h 6459417"/>
              <a:gd name="connsiteX5-325" fmla="*/ 6858000 w 6858000"/>
              <a:gd name="connsiteY5-326" fmla="*/ 4098468 h 6459417"/>
              <a:gd name="connsiteX6-327" fmla="*/ 6858000 w 6858000"/>
              <a:gd name="connsiteY6-328" fmla="*/ 4180650 h 6459417"/>
              <a:gd name="connsiteX7-329" fmla="*/ 6858000 w 6858000"/>
              <a:gd name="connsiteY7-330" fmla="*/ 6459417 h 6459417"/>
              <a:gd name="connsiteX8-331" fmla="*/ 0 w 6858000"/>
              <a:gd name="connsiteY8-332" fmla="*/ 6459417 h 6459417"/>
              <a:gd name="connsiteX9-333" fmla="*/ 0 w 6858000"/>
              <a:gd name="connsiteY9-334" fmla="*/ 4180650 h 6459417"/>
              <a:gd name="connsiteX10-335" fmla="*/ 0 w 6858000"/>
              <a:gd name="connsiteY10-336" fmla="*/ 4098468 h 6459417"/>
              <a:gd name="connsiteX11-337" fmla="*/ 0 w 6858000"/>
              <a:gd name="connsiteY11-338" fmla="*/ 3954046 h 6459417"/>
              <a:gd name="connsiteX12-339" fmla="*/ 0 w 6858000"/>
              <a:gd name="connsiteY12-340" fmla="*/ 3295924 h 6459417"/>
              <a:gd name="connsiteX13-341" fmla="*/ 0 w 6858000"/>
              <a:gd name="connsiteY13-342" fmla="*/ 1819701 h 6459417"/>
              <a:gd name="connsiteX14-343" fmla="*/ 0 w 6858000"/>
              <a:gd name="connsiteY14-344" fmla="*/ 1675279 h 6459417"/>
              <a:gd name="connsiteX15-345" fmla="*/ 0 w 6858000"/>
              <a:gd name="connsiteY15-346" fmla="*/ 1017157 h 6459417"/>
              <a:gd name="connsiteX16-347" fmla="*/ 6858000 w 6858000"/>
              <a:gd name="connsiteY16-348" fmla="*/ 0 h 6459417"/>
              <a:gd name="connsiteX0-349" fmla="*/ 6858000 w 6858000"/>
              <a:gd name="connsiteY0-350" fmla="*/ 0 h 6459417"/>
              <a:gd name="connsiteX1-351" fmla="*/ 6858000 w 6858000"/>
              <a:gd name="connsiteY1-352" fmla="*/ 1675279 h 6459417"/>
              <a:gd name="connsiteX2-353" fmla="*/ 6858000 w 6858000"/>
              <a:gd name="connsiteY2-354" fmla="*/ 1819701 h 6459417"/>
              <a:gd name="connsiteX3-355" fmla="*/ 6858000 w 6858000"/>
              <a:gd name="connsiteY3-356" fmla="*/ 2278767 h 6459417"/>
              <a:gd name="connsiteX4-357" fmla="*/ 6858000 w 6858000"/>
              <a:gd name="connsiteY4-358" fmla="*/ 3954046 h 6459417"/>
              <a:gd name="connsiteX5-359" fmla="*/ 6858000 w 6858000"/>
              <a:gd name="connsiteY5-360" fmla="*/ 4098468 h 6459417"/>
              <a:gd name="connsiteX6-361" fmla="*/ 6858000 w 6858000"/>
              <a:gd name="connsiteY6-362" fmla="*/ 4180650 h 6459417"/>
              <a:gd name="connsiteX7-363" fmla="*/ 6858000 w 6858000"/>
              <a:gd name="connsiteY7-364" fmla="*/ 6459417 h 6459417"/>
              <a:gd name="connsiteX8-365" fmla="*/ 0 w 6858000"/>
              <a:gd name="connsiteY8-366" fmla="*/ 6459417 h 6459417"/>
              <a:gd name="connsiteX9-367" fmla="*/ 0 w 6858000"/>
              <a:gd name="connsiteY9-368" fmla="*/ 4180650 h 6459417"/>
              <a:gd name="connsiteX10-369" fmla="*/ 0 w 6858000"/>
              <a:gd name="connsiteY10-370" fmla="*/ 4098468 h 6459417"/>
              <a:gd name="connsiteX11-371" fmla="*/ 0 w 6858000"/>
              <a:gd name="connsiteY11-372" fmla="*/ 3954046 h 6459417"/>
              <a:gd name="connsiteX12-373" fmla="*/ 0 w 6858000"/>
              <a:gd name="connsiteY12-374" fmla="*/ 3295924 h 6459417"/>
              <a:gd name="connsiteX13-375" fmla="*/ 0 w 6858000"/>
              <a:gd name="connsiteY13-376" fmla="*/ 1819701 h 6459417"/>
              <a:gd name="connsiteX14-377" fmla="*/ 0 w 6858000"/>
              <a:gd name="connsiteY14-378" fmla="*/ 1675279 h 6459417"/>
              <a:gd name="connsiteX15-379" fmla="*/ 0 w 6858000"/>
              <a:gd name="connsiteY15-380" fmla="*/ 1017157 h 6459417"/>
              <a:gd name="connsiteX16-381" fmla="*/ 6858000 w 6858000"/>
              <a:gd name="connsiteY16-382" fmla="*/ 0 h 6459417"/>
              <a:gd name="connsiteX0-383" fmla="*/ 6858000 w 6858000"/>
              <a:gd name="connsiteY0-384" fmla="*/ 0 h 6459417"/>
              <a:gd name="connsiteX1-385" fmla="*/ 6858000 w 6858000"/>
              <a:gd name="connsiteY1-386" fmla="*/ 1675279 h 6459417"/>
              <a:gd name="connsiteX2-387" fmla="*/ 6858000 w 6858000"/>
              <a:gd name="connsiteY2-388" fmla="*/ 1819701 h 6459417"/>
              <a:gd name="connsiteX3-389" fmla="*/ 6858000 w 6858000"/>
              <a:gd name="connsiteY3-390" fmla="*/ 2278767 h 6459417"/>
              <a:gd name="connsiteX4-391" fmla="*/ 6858000 w 6858000"/>
              <a:gd name="connsiteY4-392" fmla="*/ 3954046 h 6459417"/>
              <a:gd name="connsiteX5-393" fmla="*/ 6858000 w 6858000"/>
              <a:gd name="connsiteY5-394" fmla="*/ 4098468 h 6459417"/>
              <a:gd name="connsiteX6-395" fmla="*/ 6858000 w 6858000"/>
              <a:gd name="connsiteY6-396" fmla="*/ 4180650 h 6459417"/>
              <a:gd name="connsiteX7-397" fmla="*/ 6858000 w 6858000"/>
              <a:gd name="connsiteY7-398" fmla="*/ 6459417 h 6459417"/>
              <a:gd name="connsiteX8-399" fmla="*/ 0 w 6858000"/>
              <a:gd name="connsiteY8-400" fmla="*/ 6459417 h 6459417"/>
              <a:gd name="connsiteX9-401" fmla="*/ 0 w 6858000"/>
              <a:gd name="connsiteY9-402" fmla="*/ 4180650 h 6459417"/>
              <a:gd name="connsiteX10-403" fmla="*/ 0 w 6858000"/>
              <a:gd name="connsiteY10-404" fmla="*/ 4098468 h 6459417"/>
              <a:gd name="connsiteX11-405" fmla="*/ 0 w 6858000"/>
              <a:gd name="connsiteY11-406" fmla="*/ 3954046 h 6459417"/>
              <a:gd name="connsiteX12-407" fmla="*/ 0 w 6858000"/>
              <a:gd name="connsiteY12-408" fmla="*/ 3295924 h 6459417"/>
              <a:gd name="connsiteX13-409" fmla="*/ 0 w 6858000"/>
              <a:gd name="connsiteY13-410" fmla="*/ 1819701 h 6459417"/>
              <a:gd name="connsiteX14-411" fmla="*/ 0 w 6858000"/>
              <a:gd name="connsiteY14-412" fmla="*/ 1675279 h 6459417"/>
              <a:gd name="connsiteX15-413" fmla="*/ 0 w 6858000"/>
              <a:gd name="connsiteY15-414" fmla="*/ 1017157 h 6459417"/>
              <a:gd name="connsiteX16-415" fmla="*/ 6858000 w 6858000"/>
              <a:gd name="connsiteY16-416" fmla="*/ 0 h 6459417"/>
              <a:gd name="connsiteX0-417" fmla="*/ 6858003 w 6858003"/>
              <a:gd name="connsiteY0-418" fmla="*/ 0 h 6735189"/>
              <a:gd name="connsiteX1-419" fmla="*/ 6858000 w 6858003"/>
              <a:gd name="connsiteY1-420" fmla="*/ 1951051 h 6735189"/>
              <a:gd name="connsiteX2-421" fmla="*/ 6858000 w 6858003"/>
              <a:gd name="connsiteY2-422" fmla="*/ 2095473 h 6735189"/>
              <a:gd name="connsiteX3-423" fmla="*/ 6858000 w 6858003"/>
              <a:gd name="connsiteY3-424" fmla="*/ 2554539 h 6735189"/>
              <a:gd name="connsiteX4-425" fmla="*/ 6858000 w 6858003"/>
              <a:gd name="connsiteY4-426" fmla="*/ 4229818 h 6735189"/>
              <a:gd name="connsiteX5-427" fmla="*/ 6858000 w 6858003"/>
              <a:gd name="connsiteY5-428" fmla="*/ 4374240 h 6735189"/>
              <a:gd name="connsiteX6-429" fmla="*/ 6858000 w 6858003"/>
              <a:gd name="connsiteY6-430" fmla="*/ 4456422 h 6735189"/>
              <a:gd name="connsiteX7-431" fmla="*/ 6858000 w 6858003"/>
              <a:gd name="connsiteY7-432" fmla="*/ 6735189 h 6735189"/>
              <a:gd name="connsiteX8-433" fmla="*/ 0 w 6858003"/>
              <a:gd name="connsiteY8-434" fmla="*/ 6735189 h 6735189"/>
              <a:gd name="connsiteX9-435" fmla="*/ 0 w 6858003"/>
              <a:gd name="connsiteY9-436" fmla="*/ 4456422 h 6735189"/>
              <a:gd name="connsiteX10-437" fmla="*/ 0 w 6858003"/>
              <a:gd name="connsiteY10-438" fmla="*/ 4374240 h 6735189"/>
              <a:gd name="connsiteX11-439" fmla="*/ 0 w 6858003"/>
              <a:gd name="connsiteY11-440" fmla="*/ 4229818 h 6735189"/>
              <a:gd name="connsiteX12-441" fmla="*/ 0 w 6858003"/>
              <a:gd name="connsiteY12-442" fmla="*/ 3571696 h 6735189"/>
              <a:gd name="connsiteX13-443" fmla="*/ 0 w 6858003"/>
              <a:gd name="connsiteY13-444" fmla="*/ 2095473 h 6735189"/>
              <a:gd name="connsiteX14-445" fmla="*/ 0 w 6858003"/>
              <a:gd name="connsiteY14-446" fmla="*/ 1951051 h 6735189"/>
              <a:gd name="connsiteX15-447" fmla="*/ 0 w 6858003"/>
              <a:gd name="connsiteY15-448" fmla="*/ 1292929 h 6735189"/>
              <a:gd name="connsiteX16-449" fmla="*/ 6858003 w 6858003"/>
              <a:gd name="connsiteY16-450" fmla="*/ 0 h 6735189"/>
              <a:gd name="connsiteX0-451" fmla="*/ 6858003 w 6858003"/>
              <a:gd name="connsiteY0-452" fmla="*/ 0 h 6735189"/>
              <a:gd name="connsiteX1-453" fmla="*/ 6858000 w 6858003"/>
              <a:gd name="connsiteY1-454" fmla="*/ 1951051 h 6735189"/>
              <a:gd name="connsiteX2-455" fmla="*/ 6858000 w 6858003"/>
              <a:gd name="connsiteY2-456" fmla="*/ 2095473 h 6735189"/>
              <a:gd name="connsiteX3-457" fmla="*/ 6858000 w 6858003"/>
              <a:gd name="connsiteY3-458" fmla="*/ 2554539 h 6735189"/>
              <a:gd name="connsiteX4-459" fmla="*/ 6858000 w 6858003"/>
              <a:gd name="connsiteY4-460" fmla="*/ 4229818 h 6735189"/>
              <a:gd name="connsiteX5-461" fmla="*/ 6858000 w 6858003"/>
              <a:gd name="connsiteY5-462" fmla="*/ 4374240 h 6735189"/>
              <a:gd name="connsiteX6-463" fmla="*/ 6858000 w 6858003"/>
              <a:gd name="connsiteY6-464" fmla="*/ 4456422 h 6735189"/>
              <a:gd name="connsiteX7-465" fmla="*/ 6858000 w 6858003"/>
              <a:gd name="connsiteY7-466" fmla="*/ 6735189 h 6735189"/>
              <a:gd name="connsiteX8-467" fmla="*/ 0 w 6858003"/>
              <a:gd name="connsiteY8-468" fmla="*/ 6735189 h 6735189"/>
              <a:gd name="connsiteX9-469" fmla="*/ 0 w 6858003"/>
              <a:gd name="connsiteY9-470" fmla="*/ 4456422 h 6735189"/>
              <a:gd name="connsiteX10-471" fmla="*/ 0 w 6858003"/>
              <a:gd name="connsiteY10-472" fmla="*/ 4374240 h 6735189"/>
              <a:gd name="connsiteX11-473" fmla="*/ 0 w 6858003"/>
              <a:gd name="connsiteY11-474" fmla="*/ 4229818 h 6735189"/>
              <a:gd name="connsiteX12-475" fmla="*/ 0 w 6858003"/>
              <a:gd name="connsiteY12-476" fmla="*/ 3571696 h 6735189"/>
              <a:gd name="connsiteX13-477" fmla="*/ 0 w 6858003"/>
              <a:gd name="connsiteY13-478" fmla="*/ 2095473 h 6735189"/>
              <a:gd name="connsiteX14-479" fmla="*/ 0 w 6858003"/>
              <a:gd name="connsiteY14-480" fmla="*/ 1951051 h 6735189"/>
              <a:gd name="connsiteX15-481" fmla="*/ 0 w 6858003"/>
              <a:gd name="connsiteY15-482" fmla="*/ 1292929 h 6735189"/>
              <a:gd name="connsiteX16-483" fmla="*/ 6858003 w 6858003"/>
              <a:gd name="connsiteY16-484" fmla="*/ 0 h 6735189"/>
              <a:gd name="connsiteX0-485" fmla="*/ 6858003 w 6858003"/>
              <a:gd name="connsiteY0-486" fmla="*/ 0 h 6735189"/>
              <a:gd name="connsiteX1-487" fmla="*/ 6858000 w 6858003"/>
              <a:gd name="connsiteY1-488" fmla="*/ 1951051 h 6735189"/>
              <a:gd name="connsiteX2-489" fmla="*/ 6858000 w 6858003"/>
              <a:gd name="connsiteY2-490" fmla="*/ 2095473 h 6735189"/>
              <a:gd name="connsiteX3-491" fmla="*/ 6858000 w 6858003"/>
              <a:gd name="connsiteY3-492" fmla="*/ 2554539 h 6735189"/>
              <a:gd name="connsiteX4-493" fmla="*/ 6858000 w 6858003"/>
              <a:gd name="connsiteY4-494" fmla="*/ 4229818 h 6735189"/>
              <a:gd name="connsiteX5-495" fmla="*/ 6858000 w 6858003"/>
              <a:gd name="connsiteY5-496" fmla="*/ 4374240 h 6735189"/>
              <a:gd name="connsiteX6-497" fmla="*/ 6858000 w 6858003"/>
              <a:gd name="connsiteY6-498" fmla="*/ 4456422 h 6735189"/>
              <a:gd name="connsiteX7-499" fmla="*/ 6858000 w 6858003"/>
              <a:gd name="connsiteY7-500" fmla="*/ 6735189 h 6735189"/>
              <a:gd name="connsiteX8-501" fmla="*/ 0 w 6858003"/>
              <a:gd name="connsiteY8-502" fmla="*/ 6735189 h 6735189"/>
              <a:gd name="connsiteX9-503" fmla="*/ 0 w 6858003"/>
              <a:gd name="connsiteY9-504" fmla="*/ 4456422 h 6735189"/>
              <a:gd name="connsiteX10-505" fmla="*/ 0 w 6858003"/>
              <a:gd name="connsiteY10-506" fmla="*/ 4374240 h 6735189"/>
              <a:gd name="connsiteX11-507" fmla="*/ 0 w 6858003"/>
              <a:gd name="connsiteY11-508" fmla="*/ 4229818 h 6735189"/>
              <a:gd name="connsiteX12-509" fmla="*/ 0 w 6858003"/>
              <a:gd name="connsiteY12-510" fmla="*/ 3571696 h 6735189"/>
              <a:gd name="connsiteX13-511" fmla="*/ 0 w 6858003"/>
              <a:gd name="connsiteY13-512" fmla="*/ 2095473 h 6735189"/>
              <a:gd name="connsiteX14-513" fmla="*/ 0 w 6858003"/>
              <a:gd name="connsiteY14-514" fmla="*/ 1951051 h 6735189"/>
              <a:gd name="connsiteX15-515" fmla="*/ 0 w 6858003"/>
              <a:gd name="connsiteY15-516" fmla="*/ 1292929 h 6735189"/>
              <a:gd name="connsiteX16-517" fmla="*/ 6858003 w 6858003"/>
              <a:gd name="connsiteY16-518" fmla="*/ 0 h 6735189"/>
              <a:gd name="connsiteX0-519" fmla="*/ 6858003 w 6858003"/>
              <a:gd name="connsiteY0-520" fmla="*/ 0 h 6735189"/>
              <a:gd name="connsiteX1-521" fmla="*/ 6858000 w 6858003"/>
              <a:gd name="connsiteY1-522" fmla="*/ 1951051 h 6735189"/>
              <a:gd name="connsiteX2-523" fmla="*/ 6858000 w 6858003"/>
              <a:gd name="connsiteY2-524" fmla="*/ 2095473 h 6735189"/>
              <a:gd name="connsiteX3-525" fmla="*/ 6858000 w 6858003"/>
              <a:gd name="connsiteY3-526" fmla="*/ 2554539 h 6735189"/>
              <a:gd name="connsiteX4-527" fmla="*/ 6858000 w 6858003"/>
              <a:gd name="connsiteY4-528" fmla="*/ 4229818 h 6735189"/>
              <a:gd name="connsiteX5-529" fmla="*/ 6858000 w 6858003"/>
              <a:gd name="connsiteY5-530" fmla="*/ 4374240 h 6735189"/>
              <a:gd name="connsiteX6-531" fmla="*/ 6858000 w 6858003"/>
              <a:gd name="connsiteY6-532" fmla="*/ 4456422 h 6735189"/>
              <a:gd name="connsiteX7-533" fmla="*/ 6858000 w 6858003"/>
              <a:gd name="connsiteY7-534" fmla="*/ 6735189 h 6735189"/>
              <a:gd name="connsiteX8-535" fmla="*/ 0 w 6858003"/>
              <a:gd name="connsiteY8-536" fmla="*/ 6735189 h 6735189"/>
              <a:gd name="connsiteX9-537" fmla="*/ 0 w 6858003"/>
              <a:gd name="connsiteY9-538" fmla="*/ 4456422 h 6735189"/>
              <a:gd name="connsiteX10-539" fmla="*/ 0 w 6858003"/>
              <a:gd name="connsiteY10-540" fmla="*/ 4374240 h 6735189"/>
              <a:gd name="connsiteX11-541" fmla="*/ 0 w 6858003"/>
              <a:gd name="connsiteY11-542" fmla="*/ 4229818 h 6735189"/>
              <a:gd name="connsiteX12-543" fmla="*/ 0 w 6858003"/>
              <a:gd name="connsiteY12-544" fmla="*/ 3571696 h 6735189"/>
              <a:gd name="connsiteX13-545" fmla="*/ 0 w 6858003"/>
              <a:gd name="connsiteY13-546" fmla="*/ 2095473 h 6735189"/>
              <a:gd name="connsiteX14-547" fmla="*/ 0 w 6858003"/>
              <a:gd name="connsiteY14-548" fmla="*/ 1951051 h 6735189"/>
              <a:gd name="connsiteX15-549" fmla="*/ 0 w 6858003"/>
              <a:gd name="connsiteY15-550" fmla="*/ 1292929 h 6735189"/>
              <a:gd name="connsiteX16-551" fmla="*/ 6858003 w 6858003"/>
              <a:gd name="connsiteY16-552" fmla="*/ 0 h 6735189"/>
              <a:gd name="connsiteX0-553" fmla="*/ 6858003 w 6858003"/>
              <a:gd name="connsiteY0-554" fmla="*/ 0 h 6735189"/>
              <a:gd name="connsiteX1-555" fmla="*/ 6858000 w 6858003"/>
              <a:gd name="connsiteY1-556" fmla="*/ 1951051 h 6735189"/>
              <a:gd name="connsiteX2-557" fmla="*/ 6858000 w 6858003"/>
              <a:gd name="connsiteY2-558" fmla="*/ 2095473 h 6735189"/>
              <a:gd name="connsiteX3-559" fmla="*/ 6858000 w 6858003"/>
              <a:gd name="connsiteY3-560" fmla="*/ 2554539 h 6735189"/>
              <a:gd name="connsiteX4-561" fmla="*/ 6858000 w 6858003"/>
              <a:gd name="connsiteY4-562" fmla="*/ 4229818 h 6735189"/>
              <a:gd name="connsiteX5-563" fmla="*/ 6858000 w 6858003"/>
              <a:gd name="connsiteY5-564" fmla="*/ 4374240 h 6735189"/>
              <a:gd name="connsiteX6-565" fmla="*/ 6858000 w 6858003"/>
              <a:gd name="connsiteY6-566" fmla="*/ 4456422 h 6735189"/>
              <a:gd name="connsiteX7-567" fmla="*/ 6858000 w 6858003"/>
              <a:gd name="connsiteY7-568" fmla="*/ 6735189 h 6735189"/>
              <a:gd name="connsiteX8-569" fmla="*/ 0 w 6858003"/>
              <a:gd name="connsiteY8-570" fmla="*/ 6735189 h 6735189"/>
              <a:gd name="connsiteX9-571" fmla="*/ 0 w 6858003"/>
              <a:gd name="connsiteY9-572" fmla="*/ 4456422 h 6735189"/>
              <a:gd name="connsiteX10-573" fmla="*/ 0 w 6858003"/>
              <a:gd name="connsiteY10-574" fmla="*/ 4374240 h 6735189"/>
              <a:gd name="connsiteX11-575" fmla="*/ 0 w 6858003"/>
              <a:gd name="connsiteY11-576" fmla="*/ 4229818 h 6735189"/>
              <a:gd name="connsiteX12-577" fmla="*/ 0 w 6858003"/>
              <a:gd name="connsiteY12-578" fmla="*/ 3571696 h 6735189"/>
              <a:gd name="connsiteX13-579" fmla="*/ 0 w 6858003"/>
              <a:gd name="connsiteY13-580" fmla="*/ 2095473 h 6735189"/>
              <a:gd name="connsiteX14-581" fmla="*/ 0 w 6858003"/>
              <a:gd name="connsiteY14-582" fmla="*/ 1951051 h 6735189"/>
              <a:gd name="connsiteX15-583" fmla="*/ 0 w 6858003"/>
              <a:gd name="connsiteY15-584" fmla="*/ 1292929 h 6735189"/>
              <a:gd name="connsiteX16-585" fmla="*/ 6858003 w 6858003"/>
              <a:gd name="connsiteY16-586" fmla="*/ 0 h 6735189"/>
              <a:gd name="connsiteX0-587" fmla="*/ 6858003 w 6858003"/>
              <a:gd name="connsiteY0-588" fmla="*/ 0 h 7431875"/>
              <a:gd name="connsiteX1-589" fmla="*/ 6858000 w 6858003"/>
              <a:gd name="connsiteY1-590" fmla="*/ 2647737 h 7431875"/>
              <a:gd name="connsiteX2-591" fmla="*/ 6858000 w 6858003"/>
              <a:gd name="connsiteY2-592" fmla="*/ 2792159 h 7431875"/>
              <a:gd name="connsiteX3-593" fmla="*/ 6858000 w 6858003"/>
              <a:gd name="connsiteY3-594" fmla="*/ 3251225 h 7431875"/>
              <a:gd name="connsiteX4-595" fmla="*/ 6858000 w 6858003"/>
              <a:gd name="connsiteY4-596" fmla="*/ 4926504 h 7431875"/>
              <a:gd name="connsiteX5-597" fmla="*/ 6858000 w 6858003"/>
              <a:gd name="connsiteY5-598" fmla="*/ 5070926 h 7431875"/>
              <a:gd name="connsiteX6-599" fmla="*/ 6858000 w 6858003"/>
              <a:gd name="connsiteY6-600" fmla="*/ 5153108 h 7431875"/>
              <a:gd name="connsiteX7-601" fmla="*/ 6858000 w 6858003"/>
              <a:gd name="connsiteY7-602" fmla="*/ 7431875 h 7431875"/>
              <a:gd name="connsiteX8-603" fmla="*/ 0 w 6858003"/>
              <a:gd name="connsiteY8-604" fmla="*/ 7431875 h 7431875"/>
              <a:gd name="connsiteX9-605" fmla="*/ 0 w 6858003"/>
              <a:gd name="connsiteY9-606" fmla="*/ 5153108 h 7431875"/>
              <a:gd name="connsiteX10-607" fmla="*/ 0 w 6858003"/>
              <a:gd name="connsiteY10-608" fmla="*/ 5070926 h 7431875"/>
              <a:gd name="connsiteX11-609" fmla="*/ 0 w 6858003"/>
              <a:gd name="connsiteY11-610" fmla="*/ 4926504 h 7431875"/>
              <a:gd name="connsiteX12-611" fmla="*/ 0 w 6858003"/>
              <a:gd name="connsiteY12-612" fmla="*/ 4268382 h 7431875"/>
              <a:gd name="connsiteX13-613" fmla="*/ 0 w 6858003"/>
              <a:gd name="connsiteY13-614" fmla="*/ 2792159 h 7431875"/>
              <a:gd name="connsiteX14-615" fmla="*/ 0 w 6858003"/>
              <a:gd name="connsiteY14-616" fmla="*/ 2647737 h 7431875"/>
              <a:gd name="connsiteX15-617" fmla="*/ 0 w 6858003"/>
              <a:gd name="connsiteY15-618" fmla="*/ 1989615 h 7431875"/>
              <a:gd name="connsiteX16-619" fmla="*/ 6858003 w 6858003"/>
              <a:gd name="connsiteY16-620" fmla="*/ 0 h 7431875"/>
              <a:gd name="connsiteX0-621" fmla="*/ 6872517 w 6872517"/>
              <a:gd name="connsiteY0-622" fmla="*/ 0 h 7431875"/>
              <a:gd name="connsiteX1-623" fmla="*/ 6872514 w 6872517"/>
              <a:gd name="connsiteY1-624" fmla="*/ 2647737 h 7431875"/>
              <a:gd name="connsiteX2-625" fmla="*/ 6872514 w 6872517"/>
              <a:gd name="connsiteY2-626" fmla="*/ 2792159 h 7431875"/>
              <a:gd name="connsiteX3-627" fmla="*/ 6872514 w 6872517"/>
              <a:gd name="connsiteY3-628" fmla="*/ 3251225 h 7431875"/>
              <a:gd name="connsiteX4-629" fmla="*/ 6872514 w 6872517"/>
              <a:gd name="connsiteY4-630" fmla="*/ 4926504 h 7431875"/>
              <a:gd name="connsiteX5-631" fmla="*/ 6872514 w 6872517"/>
              <a:gd name="connsiteY5-632" fmla="*/ 5070926 h 7431875"/>
              <a:gd name="connsiteX6-633" fmla="*/ 6872514 w 6872517"/>
              <a:gd name="connsiteY6-634" fmla="*/ 5153108 h 7431875"/>
              <a:gd name="connsiteX7-635" fmla="*/ 6872514 w 6872517"/>
              <a:gd name="connsiteY7-636" fmla="*/ 7431875 h 7431875"/>
              <a:gd name="connsiteX8-637" fmla="*/ 14514 w 6872517"/>
              <a:gd name="connsiteY8-638" fmla="*/ 7431875 h 7431875"/>
              <a:gd name="connsiteX9-639" fmla="*/ 14514 w 6872517"/>
              <a:gd name="connsiteY9-640" fmla="*/ 5153108 h 7431875"/>
              <a:gd name="connsiteX10-641" fmla="*/ 14514 w 6872517"/>
              <a:gd name="connsiteY10-642" fmla="*/ 5070926 h 7431875"/>
              <a:gd name="connsiteX11-643" fmla="*/ 14514 w 6872517"/>
              <a:gd name="connsiteY11-644" fmla="*/ 4926504 h 7431875"/>
              <a:gd name="connsiteX12-645" fmla="*/ 14514 w 6872517"/>
              <a:gd name="connsiteY12-646" fmla="*/ 4268382 h 7431875"/>
              <a:gd name="connsiteX13-647" fmla="*/ 14514 w 6872517"/>
              <a:gd name="connsiteY13-648" fmla="*/ 2792159 h 7431875"/>
              <a:gd name="connsiteX14-649" fmla="*/ 14514 w 6872517"/>
              <a:gd name="connsiteY14-650" fmla="*/ 2647737 h 7431875"/>
              <a:gd name="connsiteX15-651" fmla="*/ 0 w 6872517"/>
              <a:gd name="connsiteY15-652" fmla="*/ 480129 h 7431875"/>
              <a:gd name="connsiteX16-653" fmla="*/ 6872517 w 6872517"/>
              <a:gd name="connsiteY16-654" fmla="*/ 0 h 7431875"/>
              <a:gd name="connsiteX0-655" fmla="*/ 6858003 w 6858003"/>
              <a:gd name="connsiteY0-656" fmla="*/ 0 h 7431875"/>
              <a:gd name="connsiteX1-657" fmla="*/ 6858000 w 6858003"/>
              <a:gd name="connsiteY1-658" fmla="*/ 2647737 h 7431875"/>
              <a:gd name="connsiteX2-659" fmla="*/ 6858000 w 6858003"/>
              <a:gd name="connsiteY2-660" fmla="*/ 2792159 h 7431875"/>
              <a:gd name="connsiteX3-661" fmla="*/ 6858000 w 6858003"/>
              <a:gd name="connsiteY3-662" fmla="*/ 3251225 h 7431875"/>
              <a:gd name="connsiteX4-663" fmla="*/ 6858000 w 6858003"/>
              <a:gd name="connsiteY4-664" fmla="*/ 4926504 h 7431875"/>
              <a:gd name="connsiteX5-665" fmla="*/ 6858000 w 6858003"/>
              <a:gd name="connsiteY5-666" fmla="*/ 5070926 h 7431875"/>
              <a:gd name="connsiteX6-667" fmla="*/ 6858000 w 6858003"/>
              <a:gd name="connsiteY6-668" fmla="*/ 5153108 h 7431875"/>
              <a:gd name="connsiteX7-669" fmla="*/ 6858000 w 6858003"/>
              <a:gd name="connsiteY7-670" fmla="*/ 7431875 h 7431875"/>
              <a:gd name="connsiteX8-671" fmla="*/ 0 w 6858003"/>
              <a:gd name="connsiteY8-672" fmla="*/ 7431875 h 7431875"/>
              <a:gd name="connsiteX9-673" fmla="*/ 0 w 6858003"/>
              <a:gd name="connsiteY9-674" fmla="*/ 5153108 h 7431875"/>
              <a:gd name="connsiteX10-675" fmla="*/ 0 w 6858003"/>
              <a:gd name="connsiteY10-676" fmla="*/ 5070926 h 7431875"/>
              <a:gd name="connsiteX11-677" fmla="*/ 0 w 6858003"/>
              <a:gd name="connsiteY11-678" fmla="*/ 4926504 h 7431875"/>
              <a:gd name="connsiteX12-679" fmla="*/ 0 w 6858003"/>
              <a:gd name="connsiteY12-680" fmla="*/ 4268382 h 7431875"/>
              <a:gd name="connsiteX13-681" fmla="*/ 0 w 6858003"/>
              <a:gd name="connsiteY13-682" fmla="*/ 2792159 h 7431875"/>
              <a:gd name="connsiteX14-683" fmla="*/ 0 w 6858003"/>
              <a:gd name="connsiteY14-684" fmla="*/ 2647737 h 7431875"/>
              <a:gd name="connsiteX15-685" fmla="*/ 0 w 6858003"/>
              <a:gd name="connsiteY15-686" fmla="*/ 552701 h 7431875"/>
              <a:gd name="connsiteX16-687" fmla="*/ 6858003 w 6858003"/>
              <a:gd name="connsiteY16-688" fmla="*/ 0 h 7431875"/>
              <a:gd name="connsiteX0-689" fmla="*/ 6858003 w 6858003"/>
              <a:gd name="connsiteY0-690" fmla="*/ 0 h 7431875"/>
              <a:gd name="connsiteX1-691" fmla="*/ 6858000 w 6858003"/>
              <a:gd name="connsiteY1-692" fmla="*/ 2647737 h 7431875"/>
              <a:gd name="connsiteX2-693" fmla="*/ 6858000 w 6858003"/>
              <a:gd name="connsiteY2-694" fmla="*/ 2792159 h 7431875"/>
              <a:gd name="connsiteX3-695" fmla="*/ 6858000 w 6858003"/>
              <a:gd name="connsiteY3-696" fmla="*/ 3251225 h 7431875"/>
              <a:gd name="connsiteX4-697" fmla="*/ 6858000 w 6858003"/>
              <a:gd name="connsiteY4-698" fmla="*/ 4926504 h 7431875"/>
              <a:gd name="connsiteX5-699" fmla="*/ 6858000 w 6858003"/>
              <a:gd name="connsiteY5-700" fmla="*/ 5070926 h 7431875"/>
              <a:gd name="connsiteX6-701" fmla="*/ 6858000 w 6858003"/>
              <a:gd name="connsiteY6-702" fmla="*/ 5153108 h 7431875"/>
              <a:gd name="connsiteX7-703" fmla="*/ 6858000 w 6858003"/>
              <a:gd name="connsiteY7-704" fmla="*/ 7431875 h 7431875"/>
              <a:gd name="connsiteX8-705" fmla="*/ 0 w 6858003"/>
              <a:gd name="connsiteY8-706" fmla="*/ 7431875 h 7431875"/>
              <a:gd name="connsiteX9-707" fmla="*/ 0 w 6858003"/>
              <a:gd name="connsiteY9-708" fmla="*/ 5153108 h 7431875"/>
              <a:gd name="connsiteX10-709" fmla="*/ 0 w 6858003"/>
              <a:gd name="connsiteY10-710" fmla="*/ 5070926 h 7431875"/>
              <a:gd name="connsiteX11-711" fmla="*/ 0 w 6858003"/>
              <a:gd name="connsiteY11-712" fmla="*/ 4926504 h 7431875"/>
              <a:gd name="connsiteX12-713" fmla="*/ 0 w 6858003"/>
              <a:gd name="connsiteY12-714" fmla="*/ 4268382 h 7431875"/>
              <a:gd name="connsiteX13-715" fmla="*/ 0 w 6858003"/>
              <a:gd name="connsiteY13-716" fmla="*/ 2792159 h 7431875"/>
              <a:gd name="connsiteX14-717" fmla="*/ 0 w 6858003"/>
              <a:gd name="connsiteY14-718" fmla="*/ 552701 h 7431875"/>
              <a:gd name="connsiteX15-719" fmla="*/ 6858003 w 6858003"/>
              <a:gd name="connsiteY15-720" fmla="*/ 0 h 7431875"/>
              <a:gd name="connsiteX0-721" fmla="*/ 6858003 w 6858003"/>
              <a:gd name="connsiteY0-722" fmla="*/ 0 h 7431875"/>
              <a:gd name="connsiteX1-723" fmla="*/ 6858000 w 6858003"/>
              <a:gd name="connsiteY1-724" fmla="*/ 2647737 h 7431875"/>
              <a:gd name="connsiteX2-725" fmla="*/ 6858000 w 6858003"/>
              <a:gd name="connsiteY2-726" fmla="*/ 2792159 h 7431875"/>
              <a:gd name="connsiteX3-727" fmla="*/ 6858000 w 6858003"/>
              <a:gd name="connsiteY3-728" fmla="*/ 3251225 h 7431875"/>
              <a:gd name="connsiteX4-729" fmla="*/ 6858000 w 6858003"/>
              <a:gd name="connsiteY4-730" fmla="*/ 4926504 h 7431875"/>
              <a:gd name="connsiteX5-731" fmla="*/ 6858000 w 6858003"/>
              <a:gd name="connsiteY5-732" fmla="*/ 5070926 h 7431875"/>
              <a:gd name="connsiteX6-733" fmla="*/ 6858000 w 6858003"/>
              <a:gd name="connsiteY6-734" fmla="*/ 5153108 h 7431875"/>
              <a:gd name="connsiteX7-735" fmla="*/ 6858000 w 6858003"/>
              <a:gd name="connsiteY7-736" fmla="*/ 7431875 h 7431875"/>
              <a:gd name="connsiteX8-737" fmla="*/ 0 w 6858003"/>
              <a:gd name="connsiteY8-738" fmla="*/ 7431875 h 7431875"/>
              <a:gd name="connsiteX9-739" fmla="*/ 0 w 6858003"/>
              <a:gd name="connsiteY9-740" fmla="*/ 5153108 h 7431875"/>
              <a:gd name="connsiteX10-741" fmla="*/ 0 w 6858003"/>
              <a:gd name="connsiteY10-742" fmla="*/ 5070926 h 7431875"/>
              <a:gd name="connsiteX11-743" fmla="*/ 0 w 6858003"/>
              <a:gd name="connsiteY11-744" fmla="*/ 4926504 h 7431875"/>
              <a:gd name="connsiteX12-745" fmla="*/ 0 w 6858003"/>
              <a:gd name="connsiteY12-746" fmla="*/ 4268382 h 7431875"/>
              <a:gd name="connsiteX13-747" fmla="*/ 0 w 6858003"/>
              <a:gd name="connsiteY13-748" fmla="*/ 552701 h 7431875"/>
              <a:gd name="connsiteX14-749" fmla="*/ 6858003 w 6858003"/>
              <a:gd name="connsiteY14-750" fmla="*/ 0 h 7431875"/>
              <a:gd name="connsiteX0-751" fmla="*/ 6858003 w 6858003"/>
              <a:gd name="connsiteY0-752" fmla="*/ 0 h 7431875"/>
              <a:gd name="connsiteX1-753" fmla="*/ 6858000 w 6858003"/>
              <a:gd name="connsiteY1-754" fmla="*/ 2647737 h 7431875"/>
              <a:gd name="connsiteX2-755" fmla="*/ 6858000 w 6858003"/>
              <a:gd name="connsiteY2-756" fmla="*/ 2792159 h 7431875"/>
              <a:gd name="connsiteX3-757" fmla="*/ 6858000 w 6858003"/>
              <a:gd name="connsiteY3-758" fmla="*/ 3251225 h 7431875"/>
              <a:gd name="connsiteX4-759" fmla="*/ 6858000 w 6858003"/>
              <a:gd name="connsiteY4-760" fmla="*/ 4926504 h 7431875"/>
              <a:gd name="connsiteX5-761" fmla="*/ 6858000 w 6858003"/>
              <a:gd name="connsiteY5-762" fmla="*/ 5070926 h 7431875"/>
              <a:gd name="connsiteX6-763" fmla="*/ 6858000 w 6858003"/>
              <a:gd name="connsiteY6-764" fmla="*/ 5153108 h 7431875"/>
              <a:gd name="connsiteX7-765" fmla="*/ 6858000 w 6858003"/>
              <a:gd name="connsiteY7-766" fmla="*/ 7431875 h 7431875"/>
              <a:gd name="connsiteX8-767" fmla="*/ 0 w 6858003"/>
              <a:gd name="connsiteY8-768" fmla="*/ 7431875 h 7431875"/>
              <a:gd name="connsiteX9-769" fmla="*/ 0 w 6858003"/>
              <a:gd name="connsiteY9-770" fmla="*/ 5153108 h 7431875"/>
              <a:gd name="connsiteX10-771" fmla="*/ 0 w 6858003"/>
              <a:gd name="connsiteY10-772" fmla="*/ 5070926 h 7431875"/>
              <a:gd name="connsiteX11-773" fmla="*/ 0 w 6858003"/>
              <a:gd name="connsiteY11-774" fmla="*/ 4926504 h 7431875"/>
              <a:gd name="connsiteX12-775" fmla="*/ 0 w 6858003"/>
              <a:gd name="connsiteY12-776" fmla="*/ 552701 h 7431875"/>
              <a:gd name="connsiteX13-777" fmla="*/ 6858003 w 6858003"/>
              <a:gd name="connsiteY13-778" fmla="*/ 0 h 7431875"/>
              <a:gd name="connsiteX0-779" fmla="*/ 6858003 w 6858003"/>
              <a:gd name="connsiteY0-780" fmla="*/ 0 h 7431875"/>
              <a:gd name="connsiteX1-781" fmla="*/ 6858000 w 6858003"/>
              <a:gd name="connsiteY1-782" fmla="*/ 2647737 h 7431875"/>
              <a:gd name="connsiteX2-783" fmla="*/ 6858000 w 6858003"/>
              <a:gd name="connsiteY2-784" fmla="*/ 2792159 h 7431875"/>
              <a:gd name="connsiteX3-785" fmla="*/ 6858000 w 6858003"/>
              <a:gd name="connsiteY3-786" fmla="*/ 3251225 h 7431875"/>
              <a:gd name="connsiteX4-787" fmla="*/ 6858000 w 6858003"/>
              <a:gd name="connsiteY4-788" fmla="*/ 4926504 h 7431875"/>
              <a:gd name="connsiteX5-789" fmla="*/ 6858000 w 6858003"/>
              <a:gd name="connsiteY5-790" fmla="*/ 5070926 h 7431875"/>
              <a:gd name="connsiteX6-791" fmla="*/ 6858000 w 6858003"/>
              <a:gd name="connsiteY6-792" fmla="*/ 5153108 h 7431875"/>
              <a:gd name="connsiteX7-793" fmla="*/ 6858000 w 6858003"/>
              <a:gd name="connsiteY7-794" fmla="*/ 7431875 h 7431875"/>
              <a:gd name="connsiteX8-795" fmla="*/ 0 w 6858003"/>
              <a:gd name="connsiteY8-796" fmla="*/ 7431875 h 7431875"/>
              <a:gd name="connsiteX9-797" fmla="*/ 0 w 6858003"/>
              <a:gd name="connsiteY9-798" fmla="*/ 5153108 h 7431875"/>
              <a:gd name="connsiteX10-799" fmla="*/ 0 w 6858003"/>
              <a:gd name="connsiteY10-800" fmla="*/ 5070926 h 7431875"/>
              <a:gd name="connsiteX11-801" fmla="*/ 0 w 6858003"/>
              <a:gd name="connsiteY11-802" fmla="*/ 552701 h 7431875"/>
              <a:gd name="connsiteX12-803" fmla="*/ 6858003 w 6858003"/>
              <a:gd name="connsiteY12-804" fmla="*/ 0 h 7431875"/>
              <a:gd name="connsiteX0-805" fmla="*/ 6858003 w 6858003"/>
              <a:gd name="connsiteY0-806" fmla="*/ 0 h 7431875"/>
              <a:gd name="connsiteX1-807" fmla="*/ 6858000 w 6858003"/>
              <a:gd name="connsiteY1-808" fmla="*/ 2647737 h 7431875"/>
              <a:gd name="connsiteX2-809" fmla="*/ 6858000 w 6858003"/>
              <a:gd name="connsiteY2-810" fmla="*/ 2792159 h 7431875"/>
              <a:gd name="connsiteX3-811" fmla="*/ 6858000 w 6858003"/>
              <a:gd name="connsiteY3-812" fmla="*/ 3251225 h 7431875"/>
              <a:gd name="connsiteX4-813" fmla="*/ 6858000 w 6858003"/>
              <a:gd name="connsiteY4-814" fmla="*/ 4926504 h 7431875"/>
              <a:gd name="connsiteX5-815" fmla="*/ 6858000 w 6858003"/>
              <a:gd name="connsiteY5-816" fmla="*/ 5070926 h 7431875"/>
              <a:gd name="connsiteX6-817" fmla="*/ 6858000 w 6858003"/>
              <a:gd name="connsiteY6-818" fmla="*/ 5153108 h 7431875"/>
              <a:gd name="connsiteX7-819" fmla="*/ 6858000 w 6858003"/>
              <a:gd name="connsiteY7-820" fmla="*/ 7431875 h 7431875"/>
              <a:gd name="connsiteX8-821" fmla="*/ 0 w 6858003"/>
              <a:gd name="connsiteY8-822" fmla="*/ 7431875 h 7431875"/>
              <a:gd name="connsiteX9-823" fmla="*/ 0 w 6858003"/>
              <a:gd name="connsiteY9-824" fmla="*/ 5153108 h 7431875"/>
              <a:gd name="connsiteX10-825" fmla="*/ 0 w 6858003"/>
              <a:gd name="connsiteY10-826" fmla="*/ 552701 h 7431875"/>
              <a:gd name="connsiteX11-827" fmla="*/ 6858003 w 6858003"/>
              <a:gd name="connsiteY11-828" fmla="*/ 0 h 7431875"/>
              <a:gd name="connsiteX0-829" fmla="*/ 6858003 w 6858003"/>
              <a:gd name="connsiteY0-830" fmla="*/ 0 h 7431875"/>
              <a:gd name="connsiteX1-831" fmla="*/ 6858000 w 6858003"/>
              <a:gd name="connsiteY1-832" fmla="*/ 2647737 h 7431875"/>
              <a:gd name="connsiteX2-833" fmla="*/ 6858000 w 6858003"/>
              <a:gd name="connsiteY2-834" fmla="*/ 2792159 h 7431875"/>
              <a:gd name="connsiteX3-835" fmla="*/ 6858000 w 6858003"/>
              <a:gd name="connsiteY3-836" fmla="*/ 3251225 h 7431875"/>
              <a:gd name="connsiteX4-837" fmla="*/ 6858000 w 6858003"/>
              <a:gd name="connsiteY4-838" fmla="*/ 4926504 h 7431875"/>
              <a:gd name="connsiteX5-839" fmla="*/ 6858000 w 6858003"/>
              <a:gd name="connsiteY5-840" fmla="*/ 5070926 h 7431875"/>
              <a:gd name="connsiteX6-841" fmla="*/ 6858000 w 6858003"/>
              <a:gd name="connsiteY6-842" fmla="*/ 5153108 h 7431875"/>
              <a:gd name="connsiteX7-843" fmla="*/ 6858000 w 6858003"/>
              <a:gd name="connsiteY7-844" fmla="*/ 7431875 h 7431875"/>
              <a:gd name="connsiteX8-845" fmla="*/ 0 w 6858003"/>
              <a:gd name="connsiteY8-846" fmla="*/ 7431875 h 7431875"/>
              <a:gd name="connsiteX9-847" fmla="*/ 0 w 6858003"/>
              <a:gd name="connsiteY9-848" fmla="*/ 552701 h 7431875"/>
              <a:gd name="connsiteX10-849" fmla="*/ 6858003 w 6858003"/>
              <a:gd name="connsiteY10-850" fmla="*/ 0 h 7431875"/>
              <a:gd name="connsiteX0-851" fmla="*/ 6858003 w 6858003"/>
              <a:gd name="connsiteY0-852" fmla="*/ 0 h 7431875"/>
              <a:gd name="connsiteX1-853" fmla="*/ 6858000 w 6858003"/>
              <a:gd name="connsiteY1-854" fmla="*/ 2647737 h 7431875"/>
              <a:gd name="connsiteX2-855" fmla="*/ 6858000 w 6858003"/>
              <a:gd name="connsiteY2-856" fmla="*/ 2792159 h 7431875"/>
              <a:gd name="connsiteX3-857" fmla="*/ 6858000 w 6858003"/>
              <a:gd name="connsiteY3-858" fmla="*/ 3251225 h 7431875"/>
              <a:gd name="connsiteX4-859" fmla="*/ 6858000 w 6858003"/>
              <a:gd name="connsiteY4-860" fmla="*/ 4926504 h 7431875"/>
              <a:gd name="connsiteX5-861" fmla="*/ 6858000 w 6858003"/>
              <a:gd name="connsiteY5-862" fmla="*/ 5070926 h 7431875"/>
              <a:gd name="connsiteX6-863" fmla="*/ 6858000 w 6858003"/>
              <a:gd name="connsiteY6-864" fmla="*/ 7431875 h 7431875"/>
              <a:gd name="connsiteX7-865" fmla="*/ 0 w 6858003"/>
              <a:gd name="connsiteY7-866" fmla="*/ 7431875 h 7431875"/>
              <a:gd name="connsiteX8-867" fmla="*/ 0 w 6858003"/>
              <a:gd name="connsiteY8-868" fmla="*/ 552701 h 7431875"/>
              <a:gd name="connsiteX9-869" fmla="*/ 6858003 w 6858003"/>
              <a:gd name="connsiteY9-870" fmla="*/ 0 h 7431875"/>
              <a:gd name="connsiteX0-871" fmla="*/ 6858003 w 6858003"/>
              <a:gd name="connsiteY0-872" fmla="*/ 0 h 7431875"/>
              <a:gd name="connsiteX1-873" fmla="*/ 6858000 w 6858003"/>
              <a:gd name="connsiteY1-874" fmla="*/ 2647737 h 7431875"/>
              <a:gd name="connsiteX2-875" fmla="*/ 6858000 w 6858003"/>
              <a:gd name="connsiteY2-876" fmla="*/ 2792159 h 7431875"/>
              <a:gd name="connsiteX3-877" fmla="*/ 6858000 w 6858003"/>
              <a:gd name="connsiteY3-878" fmla="*/ 3251225 h 7431875"/>
              <a:gd name="connsiteX4-879" fmla="*/ 6858000 w 6858003"/>
              <a:gd name="connsiteY4-880" fmla="*/ 4926504 h 7431875"/>
              <a:gd name="connsiteX5-881" fmla="*/ 6858000 w 6858003"/>
              <a:gd name="connsiteY5-882" fmla="*/ 7431875 h 7431875"/>
              <a:gd name="connsiteX6-883" fmla="*/ 0 w 6858003"/>
              <a:gd name="connsiteY6-884" fmla="*/ 7431875 h 7431875"/>
              <a:gd name="connsiteX7-885" fmla="*/ 0 w 6858003"/>
              <a:gd name="connsiteY7-886" fmla="*/ 552701 h 7431875"/>
              <a:gd name="connsiteX8-887" fmla="*/ 6858003 w 6858003"/>
              <a:gd name="connsiteY8-888" fmla="*/ 0 h 7431875"/>
              <a:gd name="connsiteX0-889" fmla="*/ 6858003 w 6858003"/>
              <a:gd name="connsiteY0-890" fmla="*/ 0 h 7431875"/>
              <a:gd name="connsiteX1-891" fmla="*/ 6858000 w 6858003"/>
              <a:gd name="connsiteY1-892" fmla="*/ 2647737 h 7431875"/>
              <a:gd name="connsiteX2-893" fmla="*/ 6858000 w 6858003"/>
              <a:gd name="connsiteY2-894" fmla="*/ 2792159 h 7431875"/>
              <a:gd name="connsiteX3-895" fmla="*/ 6858000 w 6858003"/>
              <a:gd name="connsiteY3-896" fmla="*/ 3251225 h 7431875"/>
              <a:gd name="connsiteX4-897" fmla="*/ 6858000 w 6858003"/>
              <a:gd name="connsiteY4-898" fmla="*/ 7431875 h 7431875"/>
              <a:gd name="connsiteX5-899" fmla="*/ 0 w 6858003"/>
              <a:gd name="connsiteY5-900" fmla="*/ 7431875 h 7431875"/>
              <a:gd name="connsiteX6-901" fmla="*/ 0 w 6858003"/>
              <a:gd name="connsiteY6-902" fmla="*/ 552701 h 7431875"/>
              <a:gd name="connsiteX7-903" fmla="*/ 6858003 w 6858003"/>
              <a:gd name="connsiteY7-904" fmla="*/ 0 h 7431875"/>
              <a:gd name="connsiteX0-905" fmla="*/ 6858003 w 6858003"/>
              <a:gd name="connsiteY0-906" fmla="*/ 0 h 7431875"/>
              <a:gd name="connsiteX1-907" fmla="*/ 6858000 w 6858003"/>
              <a:gd name="connsiteY1-908" fmla="*/ 2647737 h 7431875"/>
              <a:gd name="connsiteX2-909" fmla="*/ 6858000 w 6858003"/>
              <a:gd name="connsiteY2-910" fmla="*/ 2792159 h 7431875"/>
              <a:gd name="connsiteX3-911" fmla="*/ 6858000 w 6858003"/>
              <a:gd name="connsiteY3-912" fmla="*/ 7431875 h 7431875"/>
              <a:gd name="connsiteX4-913" fmla="*/ 0 w 6858003"/>
              <a:gd name="connsiteY4-914" fmla="*/ 7431875 h 7431875"/>
              <a:gd name="connsiteX5-915" fmla="*/ 0 w 6858003"/>
              <a:gd name="connsiteY5-916" fmla="*/ 552701 h 7431875"/>
              <a:gd name="connsiteX6-917" fmla="*/ 6858003 w 6858003"/>
              <a:gd name="connsiteY6-918" fmla="*/ 0 h 7431875"/>
              <a:gd name="connsiteX0-919" fmla="*/ 6858003 w 6858003"/>
              <a:gd name="connsiteY0-920" fmla="*/ 0 h 7431875"/>
              <a:gd name="connsiteX1-921" fmla="*/ 6858000 w 6858003"/>
              <a:gd name="connsiteY1-922" fmla="*/ 2647737 h 7431875"/>
              <a:gd name="connsiteX2-923" fmla="*/ 6858000 w 6858003"/>
              <a:gd name="connsiteY2-924" fmla="*/ 7431875 h 7431875"/>
              <a:gd name="connsiteX3-925" fmla="*/ 0 w 6858003"/>
              <a:gd name="connsiteY3-926" fmla="*/ 7431875 h 7431875"/>
              <a:gd name="connsiteX4-927" fmla="*/ 0 w 6858003"/>
              <a:gd name="connsiteY4-928" fmla="*/ 552701 h 7431875"/>
              <a:gd name="connsiteX5-929" fmla="*/ 6858003 w 6858003"/>
              <a:gd name="connsiteY5-930" fmla="*/ 0 h 7431875"/>
              <a:gd name="connsiteX0-931" fmla="*/ 6872517 w 6872517"/>
              <a:gd name="connsiteY0-932" fmla="*/ 42385 h 6879174"/>
              <a:gd name="connsiteX1-933" fmla="*/ 6858000 w 6872517"/>
              <a:gd name="connsiteY1-934" fmla="*/ 2095036 h 6879174"/>
              <a:gd name="connsiteX2-935" fmla="*/ 6858000 w 6872517"/>
              <a:gd name="connsiteY2-936" fmla="*/ 6879174 h 6879174"/>
              <a:gd name="connsiteX3-937" fmla="*/ 0 w 6872517"/>
              <a:gd name="connsiteY3-938" fmla="*/ 6879174 h 6879174"/>
              <a:gd name="connsiteX4-939" fmla="*/ 0 w 6872517"/>
              <a:gd name="connsiteY4-940" fmla="*/ 0 h 6879174"/>
              <a:gd name="connsiteX5-941" fmla="*/ 6872517 w 6872517"/>
              <a:gd name="connsiteY5-942" fmla="*/ 42385 h 6879174"/>
              <a:gd name="connsiteX0-943" fmla="*/ 6872520 w 6872520"/>
              <a:gd name="connsiteY0-944" fmla="*/ 0 h 6880332"/>
              <a:gd name="connsiteX1-945" fmla="*/ 6858000 w 6872520"/>
              <a:gd name="connsiteY1-946" fmla="*/ 2096194 h 6880332"/>
              <a:gd name="connsiteX2-947" fmla="*/ 6858000 w 6872520"/>
              <a:gd name="connsiteY2-948" fmla="*/ 6880332 h 6880332"/>
              <a:gd name="connsiteX3-949" fmla="*/ 0 w 6872520"/>
              <a:gd name="connsiteY3-950" fmla="*/ 6880332 h 6880332"/>
              <a:gd name="connsiteX4-951" fmla="*/ 0 w 6872520"/>
              <a:gd name="connsiteY4-952" fmla="*/ 1158 h 6880332"/>
              <a:gd name="connsiteX5-953" fmla="*/ 6872520 w 6872520"/>
              <a:gd name="connsiteY5-954" fmla="*/ 0 h 6880332"/>
              <a:gd name="connsiteX0-955" fmla="*/ 6872520 w 6872520"/>
              <a:gd name="connsiteY0-956" fmla="*/ 0 h 6880332"/>
              <a:gd name="connsiteX1-957" fmla="*/ 6858000 w 6872520"/>
              <a:gd name="connsiteY1-958" fmla="*/ 2096194 h 6880332"/>
              <a:gd name="connsiteX2-959" fmla="*/ 6858000 w 6872520"/>
              <a:gd name="connsiteY2-960" fmla="*/ 6880332 h 6880332"/>
              <a:gd name="connsiteX3-961" fmla="*/ 0 w 6872520"/>
              <a:gd name="connsiteY3-962" fmla="*/ 6880332 h 6880332"/>
              <a:gd name="connsiteX4-963" fmla="*/ 0 w 6872520"/>
              <a:gd name="connsiteY4-964" fmla="*/ 1158 h 6880332"/>
              <a:gd name="connsiteX5-965" fmla="*/ 6872520 w 6872520"/>
              <a:gd name="connsiteY5-966" fmla="*/ 0 h 6880332"/>
              <a:gd name="connsiteX0-967" fmla="*/ 6843491 w 6858000"/>
              <a:gd name="connsiteY0-968" fmla="*/ 202042 h 6879174"/>
              <a:gd name="connsiteX1-969" fmla="*/ 6858000 w 6858000"/>
              <a:gd name="connsiteY1-970" fmla="*/ 2095036 h 6879174"/>
              <a:gd name="connsiteX2-971" fmla="*/ 6858000 w 6858000"/>
              <a:gd name="connsiteY2-972" fmla="*/ 6879174 h 6879174"/>
              <a:gd name="connsiteX3-973" fmla="*/ 0 w 6858000"/>
              <a:gd name="connsiteY3-974" fmla="*/ 6879174 h 6879174"/>
              <a:gd name="connsiteX4-975" fmla="*/ 0 w 6858000"/>
              <a:gd name="connsiteY4-976" fmla="*/ 0 h 6879174"/>
              <a:gd name="connsiteX5-977" fmla="*/ 6843491 w 6858000"/>
              <a:gd name="connsiteY5-978" fmla="*/ 202042 h 6879174"/>
              <a:gd name="connsiteX0-979" fmla="*/ 6843491 w 6858000"/>
              <a:gd name="connsiteY0-980" fmla="*/ 202042 h 6879174"/>
              <a:gd name="connsiteX1-981" fmla="*/ 6858000 w 6858000"/>
              <a:gd name="connsiteY1-982" fmla="*/ 2095036 h 6879174"/>
              <a:gd name="connsiteX2-983" fmla="*/ 6858000 w 6858000"/>
              <a:gd name="connsiteY2-984" fmla="*/ 6879174 h 6879174"/>
              <a:gd name="connsiteX3-985" fmla="*/ 0 w 6858000"/>
              <a:gd name="connsiteY3-986" fmla="*/ 6879174 h 6879174"/>
              <a:gd name="connsiteX4-987" fmla="*/ 0 w 6858000"/>
              <a:gd name="connsiteY4-988" fmla="*/ 0 h 6879174"/>
              <a:gd name="connsiteX5-989" fmla="*/ 6843491 w 6858000"/>
              <a:gd name="connsiteY5-990" fmla="*/ 202042 h 6879174"/>
              <a:gd name="connsiteX0-991" fmla="*/ 6843491 w 6858000"/>
              <a:gd name="connsiteY0-992" fmla="*/ 202042 h 6879174"/>
              <a:gd name="connsiteX1-993" fmla="*/ 6858000 w 6858000"/>
              <a:gd name="connsiteY1-994" fmla="*/ 2095036 h 6879174"/>
              <a:gd name="connsiteX2-995" fmla="*/ 6858000 w 6858000"/>
              <a:gd name="connsiteY2-996" fmla="*/ 6879174 h 6879174"/>
              <a:gd name="connsiteX3-997" fmla="*/ 0 w 6858000"/>
              <a:gd name="connsiteY3-998" fmla="*/ 6879174 h 6879174"/>
              <a:gd name="connsiteX4-999" fmla="*/ 0 w 6858000"/>
              <a:gd name="connsiteY4-1000" fmla="*/ 0 h 6879174"/>
              <a:gd name="connsiteX5-1001" fmla="*/ 6843491 w 6858000"/>
              <a:gd name="connsiteY5-1002" fmla="*/ 202042 h 6879174"/>
              <a:gd name="connsiteX0-1003" fmla="*/ 6856191 w 6858000"/>
              <a:gd name="connsiteY0-1004" fmla="*/ 214742 h 6879174"/>
              <a:gd name="connsiteX1-1005" fmla="*/ 6858000 w 6858000"/>
              <a:gd name="connsiteY1-1006" fmla="*/ 2095036 h 6879174"/>
              <a:gd name="connsiteX2-1007" fmla="*/ 6858000 w 6858000"/>
              <a:gd name="connsiteY2-1008" fmla="*/ 6879174 h 6879174"/>
              <a:gd name="connsiteX3-1009" fmla="*/ 0 w 6858000"/>
              <a:gd name="connsiteY3-1010" fmla="*/ 6879174 h 6879174"/>
              <a:gd name="connsiteX4-1011" fmla="*/ 0 w 6858000"/>
              <a:gd name="connsiteY4-1012" fmla="*/ 0 h 6879174"/>
              <a:gd name="connsiteX5-1013" fmla="*/ 6856191 w 6858000"/>
              <a:gd name="connsiteY5-1014" fmla="*/ 214742 h 6879174"/>
              <a:gd name="connsiteX0-1015" fmla="*/ 6856191 w 6858000"/>
              <a:gd name="connsiteY0-1016" fmla="*/ 209979 h 6879174"/>
              <a:gd name="connsiteX1-1017" fmla="*/ 6858000 w 6858000"/>
              <a:gd name="connsiteY1-1018" fmla="*/ 2095036 h 6879174"/>
              <a:gd name="connsiteX2-1019" fmla="*/ 6858000 w 6858000"/>
              <a:gd name="connsiteY2-1020" fmla="*/ 6879174 h 6879174"/>
              <a:gd name="connsiteX3-1021" fmla="*/ 0 w 6858000"/>
              <a:gd name="connsiteY3-1022" fmla="*/ 6879174 h 6879174"/>
              <a:gd name="connsiteX4-1023" fmla="*/ 0 w 6858000"/>
              <a:gd name="connsiteY4-1024" fmla="*/ 0 h 6879174"/>
              <a:gd name="connsiteX5-1025" fmla="*/ 6856191 w 6858000"/>
              <a:gd name="connsiteY5-1026" fmla="*/ 209979 h 6879174"/>
              <a:gd name="connsiteX0-1027" fmla="*/ 6868891 w 6868891"/>
              <a:gd name="connsiteY0-1028" fmla="*/ 197279 h 6879174"/>
              <a:gd name="connsiteX1-1029" fmla="*/ 6858000 w 6868891"/>
              <a:gd name="connsiteY1-1030" fmla="*/ 2095036 h 6879174"/>
              <a:gd name="connsiteX2-1031" fmla="*/ 6858000 w 6868891"/>
              <a:gd name="connsiteY2-1032" fmla="*/ 6879174 h 6879174"/>
              <a:gd name="connsiteX3-1033" fmla="*/ 0 w 6868891"/>
              <a:gd name="connsiteY3-1034" fmla="*/ 6879174 h 6879174"/>
              <a:gd name="connsiteX4-1035" fmla="*/ 0 w 6868891"/>
              <a:gd name="connsiteY4-1036" fmla="*/ 0 h 6879174"/>
              <a:gd name="connsiteX5-1037" fmla="*/ 6868891 w 6868891"/>
              <a:gd name="connsiteY5-1038" fmla="*/ 197279 h 6879174"/>
              <a:gd name="connsiteX0-1039" fmla="*/ 6868891 w 7721392"/>
              <a:gd name="connsiteY0-1040" fmla="*/ 197279 h 6879174"/>
              <a:gd name="connsiteX1-1041" fmla="*/ 6858000 w 7721392"/>
              <a:gd name="connsiteY1-1042" fmla="*/ 6879174 h 6879174"/>
              <a:gd name="connsiteX2-1043" fmla="*/ 0 w 7721392"/>
              <a:gd name="connsiteY2-1044" fmla="*/ 6879174 h 6879174"/>
              <a:gd name="connsiteX3-1045" fmla="*/ 0 w 7721392"/>
              <a:gd name="connsiteY3-1046" fmla="*/ 0 h 6879174"/>
              <a:gd name="connsiteX4-1047" fmla="*/ 6868891 w 7721392"/>
              <a:gd name="connsiteY4-1048" fmla="*/ 197279 h 6879174"/>
              <a:gd name="connsiteX0-1049" fmla="*/ 6868891 w 7373946"/>
              <a:gd name="connsiteY0-1050" fmla="*/ 197279 h 6879174"/>
              <a:gd name="connsiteX1-1051" fmla="*/ 6858000 w 7373946"/>
              <a:gd name="connsiteY1-1052" fmla="*/ 6879174 h 6879174"/>
              <a:gd name="connsiteX2-1053" fmla="*/ 0 w 7373946"/>
              <a:gd name="connsiteY2-1054" fmla="*/ 6879174 h 6879174"/>
              <a:gd name="connsiteX3-1055" fmla="*/ 0 w 7373946"/>
              <a:gd name="connsiteY3-1056" fmla="*/ 0 h 6879174"/>
              <a:gd name="connsiteX4-1057" fmla="*/ 6868891 w 7373946"/>
              <a:gd name="connsiteY4-1058" fmla="*/ 197279 h 6879174"/>
              <a:gd name="connsiteX0-1059" fmla="*/ 6868891 w 8182025"/>
              <a:gd name="connsiteY0-1060" fmla="*/ 197279 h 6879174"/>
              <a:gd name="connsiteX1-1061" fmla="*/ 6858000 w 8182025"/>
              <a:gd name="connsiteY1-1062" fmla="*/ 6879174 h 6879174"/>
              <a:gd name="connsiteX2-1063" fmla="*/ 0 w 8182025"/>
              <a:gd name="connsiteY2-1064" fmla="*/ 6879174 h 6879174"/>
              <a:gd name="connsiteX3-1065" fmla="*/ 0 w 8182025"/>
              <a:gd name="connsiteY3-1066" fmla="*/ 0 h 6879174"/>
              <a:gd name="connsiteX4-1067" fmla="*/ 6868891 w 8182025"/>
              <a:gd name="connsiteY4-1068" fmla="*/ 197279 h 6879174"/>
              <a:gd name="connsiteX0-1069" fmla="*/ 6868891 w 8182025"/>
              <a:gd name="connsiteY0-1070" fmla="*/ 197279 h 6879174"/>
              <a:gd name="connsiteX1-1071" fmla="*/ 6858000 w 8182025"/>
              <a:gd name="connsiteY1-1072" fmla="*/ 6879174 h 6879174"/>
              <a:gd name="connsiteX2-1073" fmla="*/ 0 w 8182025"/>
              <a:gd name="connsiteY2-1074" fmla="*/ 6879174 h 6879174"/>
              <a:gd name="connsiteX3-1075" fmla="*/ 0 w 8182025"/>
              <a:gd name="connsiteY3-1076" fmla="*/ 0 h 6879174"/>
              <a:gd name="connsiteX4-1077" fmla="*/ 6868891 w 8182025"/>
              <a:gd name="connsiteY4-1078" fmla="*/ 197279 h 6879174"/>
              <a:gd name="connsiteX0-1079" fmla="*/ 6868891 w 8182025"/>
              <a:gd name="connsiteY0-1080" fmla="*/ 197279 h 6879174"/>
              <a:gd name="connsiteX1-1081" fmla="*/ 6858000 w 8182025"/>
              <a:gd name="connsiteY1-1082" fmla="*/ 6879174 h 6879174"/>
              <a:gd name="connsiteX2-1083" fmla="*/ 0 w 8182025"/>
              <a:gd name="connsiteY2-1084" fmla="*/ 6879174 h 6879174"/>
              <a:gd name="connsiteX3-1085" fmla="*/ 0 w 8182025"/>
              <a:gd name="connsiteY3-1086" fmla="*/ 0 h 6879174"/>
              <a:gd name="connsiteX4-1087" fmla="*/ 6868891 w 8182025"/>
              <a:gd name="connsiteY4-1088" fmla="*/ 197279 h 6879174"/>
              <a:gd name="connsiteX0-1089" fmla="*/ 6868891 w 8182025"/>
              <a:gd name="connsiteY0-1090" fmla="*/ 197279 h 6879174"/>
              <a:gd name="connsiteX1-1091" fmla="*/ 6858000 w 8182025"/>
              <a:gd name="connsiteY1-1092" fmla="*/ 6879174 h 6879174"/>
              <a:gd name="connsiteX2-1093" fmla="*/ 0 w 8182025"/>
              <a:gd name="connsiteY2-1094" fmla="*/ 6879174 h 6879174"/>
              <a:gd name="connsiteX3-1095" fmla="*/ 0 w 8182025"/>
              <a:gd name="connsiteY3-1096" fmla="*/ 0 h 6879174"/>
              <a:gd name="connsiteX4-1097" fmla="*/ 6868891 w 8182025"/>
              <a:gd name="connsiteY4-1098" fmla="*/ 197279 h 6879174"/>
              <a:gd name="connsiteX0-1099" fmla="*/ 6868891 w 7374082"/>
              <a:gd name="connsiteY0-1100" fmla="*/ 197279 h 7217839"/>
              <a:gd name="connsiteX1-1101" fmla="*/ 6858000 w 7374082"/>
              <a:gd name="connsiteY1-1102" fmla="*/ 6879174 h 7217839"/>
              <a:gd name="connsiteX2-1103" fmla="*/ 0 w 7374082"/>
              <a:gd name="connsiteY2-1104" fmla="*/ 6879174 h 7217839"/>
              <a:gd name="connsiteX3-1105" fmla="*/ 0 w 7374082"/>
              <a:gd name="connsiteY3-1106" fmla="*/ 0 h 7217839"/>
              <a:gd name="connsiteX4-1107" fmla="*/ 6868891 w 7374082"/>
              <a:gd name="connsiteY4-1108" fmla="*/ 197279 h 7217839"/>
              <a:gd name="connsiteX0-1109" fmla="*/ 6868891 w 7513044"/>
              <a:gd name="connsiteY0-1110" fmla="*/ 197279 h 6879174"/>
              <a:gd name="connsiteX1-1111" fmla="*/ 6858000 w 7513044"/>
              <a:gd name="connsiteY1-1112" fmla="*/ 6879174 h 6879174"/>
              <a:gd name="connsiteX2-1113" fmla="*/ 0 w 7513044"/>
              <a:gd name="connsiteY2-1114" fmla="*/ 6879174 h 6879174"/>
              <a:gd name="connsiteX3-1115" fmla="*/ 0 w 7513044"/>
              <a:gd name="connsiteY3-1116" fmla="*/ 0 h 6879174"/>
              <a:gd name="connsiteX4-1117" fmla="*/ 6868891 w 7513044"/>
              <a:gd name="connsiteY4-1118" fmla="*/ 197279 h 6879174"/>
              <a:gd name="connsiteX0-1119" fmla="*/ 6868891 w 7374082"/>
              <a:gd name="connsiteY0-1120" fmla="*/ 197279 h 6879174"/>
              <a:gd name="connsiteX1-1121" fmla="*/ 6858000 w 7374082"/>
              <a:gd name="connsiteY1-1122" fmla="*/ 6879174 h 6879174"/>
              <a:gd name="connsiteX2-1123" fmla="*/ 0 w 7374082"/>
              <a:gd name="connsiteY2-1124" fmla="*/ 6879174 h 6879174"/>
              <a:gd name="connsiteX3-1125" fmla="*/ 0 w 7374082"/>
              <a:gd name="connsiteY3-1126" fmla="*/ 0 h 6879174"/>
              <a:gd name="connsiteX4-1127" fmla="*/ 6868891 w 7374082"/>
              <a:gd name="connsiteY4-1128" fmla="*/ 197279 h 6879174"/>
              <a:gd name="connsiteX0-1129" fmla="*/ 6868891 w 6868891"/>
              <a:gd name="connsiteY0-1130" fmla="*/ 197279 h 6879174"/>
              <a:gd name="connsiteX1-1131" fmla="*/ 6858000 w 6868891"/>
              <a:gd name="connsiteY1-1132" fmla="*/ 6879174 h 6879174"/>
              <a:gd name="connsiteX2-1133" fmla="*/ 0 w 6868891"/>
              <a:gd name="connsiteY2-1134" fmla="*/ 6879174 h 6879174"/>
              <a:gd name="connsiteX3-1135" fmla="*/ 0 w 6868891"/>
              <a:gd name="connsiteY3-1136" fmla="*/ 0 h 6879174"/>
              <a:gd name="connsiteX4-1137" fmla="*/ 6868891 w 6868891"/>
              <a:gd name="connsiteY4-1138" fmla="*/ 197279 h 6879174"/>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868891" h="6879174">
                <a:moveTo>
                  <a:pt x="6868891" y="197279"/>
                </a:moveTo>
                <a:cubicBezTo>
                  <a:pt x="6865263" y="1808265"/>
                  <a:pt x="6858000" y="6879174"/>
                  <a:pt x="6858000" y="6879174"/>
                </a:cubicBezTo>
                <a:lnTo>
                  <a:pt x="0" y="6879174"/>
                </a:lnTo>
                <a:lnTo>
                  <a:pt x="0" y="0"/>
                </a:lnTo>
                <a:cubicBezTo>
                  <a:pt x="2329546" y="1257529"/>
                  <a:pt x="4524837" y="1741029"/>
                  <a:pt x="6868891" y="197279"/>
                </a:cubicBezTo>
                <a:close/>
              </a:path>
            </a:pathLst>
          </a:custGeom>
          <a:solidFill>
            <a:schemeClr val="bg1"/>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zh-CN" altLang="en-US">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2" name="矩形 71"/>
          <p:cNvSpPr/>
          <p:nvPr>
            <p:custDataLst>
              <p:tags r:id="rId2"/>
            </p:custDataLst>
          </p:nvPr>
        </p:nvSpPr>
        <p:spPr>
          <a:xfrm>
            <a:off x="7294012" y="4426465"/>
            <a:ext cx="316801" cy="316801"/>
          </a:xfrm>
          <a:prstGeom prst="rect">
            <a:avLst/>
          </a:prstGeom>
          <a:solidFill>
            <a:schemeClr val="tx1">
              <a:lumMod val="50000"/>
              <a:lumOff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2000" b="1">
                <a:latin typeface="微软雅黑" panose="020B0503020204020204" pitchFamily="34" charset="-122"/>
                <a:ea typeface="微软雅黑" panose="020B0503020204020204" pitchFamily="34" charset="-122"/>
                <a:sym typeface="微软雅黑" panose="020B0503020204020204" pitchFamily="34" charset="-122"/>
              </a:rPr>
              <a:t>1</a:t>
            </a:r>
            <a:endParaRPr lang="en-US" altLang="zh-CN" sz="20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3" name="矩形 72"/>
          <p:cNvSpPr/>
          <p:nvPr>
            <p:custDataLst>
              <p:tags r:id="rId3"/>
            </p:custDataLst>
          </p:nvPr>
        </p:nvSpPr>
        <p:spPr>
          <a:xfrm>
            <a:off x="7756816" y="4385476"/>
            <a:ext cx="3484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论文</a:t>
            </a:r>
            <a:r>
              <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rPr>
              <a:t>阅读</a:t>
            </a:r>
            <a:endParaRPr lang="zh-CN" altLang="en-US" sz="2000" b="1" dirty="0">
              <a:solidFill>
                <a:schemeClr val="tx1">
                  <a:lumMod val="50000"/>
                  <a:lumOff val="50000"/>
                </a:schemeClr>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4" name="矩形 73"/>
          <p:cNvSpPr/>
          <p:nvPr>
            <p:custDataLst>
              <p:tags r:id="rId4"/>
            </p:custDataLst>
          </p:nvPr>
        </p:nvSpPr>
        <p:spPr>
          <a:xfrm>
            <a:off x="7294012" y="4917168"/>
            <a:ext cx="316801" cy="316801"/>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vertOverflow="overflow" horzOverflow="overflow" vert="horz" wrap="square" numCol="1" spcCol="0" rtlCol="0" fromWordArt="0" anchor="ctr" anchorCtr="0" forceAA="0" compatLnSpc="1">
            <a:noAutofit/>
          </a:bodyPr>
          <a:lstStyle/>
          <a:p>
            <a:pPr lvl="0" algn="ctr">
              <a:buClrTx/>
              <a:buSzTx/>
              <a:buFontTx/>
            </a:pPr>
            <a:r>
              <a:rPr lang="en-US" altLang="zh-CN" sz="2000" b="1">
                <a:latin typeface="微软雅黑" panose="020B0503020204020204" pitchFamily="34" charset="-122"/>
                <a:ea typeface="微软雅黑" panose="020B0503020204020204" pitchFamily="34" charset="-122"/>
                <a:sym typeface="微软雅黑" panose="020B0503020204020204" pitchFamily="34" charset="-122"/>
              </a:rPr>
              <a:t>2</a:t>
            </a:r>
            <a:endParaRPr lang="en-US" altLang="zh-CN" sz="2000" b="1">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75" name="矩形 74"/>
          <p:cNvSpPr/>
          <p:nvPr>
            <p:custDataLst>
              <p:tags r:id="rId5"/>
            </p:custDataLst>
          </p:nvPr>
        </p:nvSpPr>
        <p:spPr>
          <a:xfrm>
            <a:off x="7756816" y="4876179"/>
            <a:ext cx="3484880" cy="39878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spAutoFit/>
          </a:bodyPr>
          <a:lstStyle/>
          <a:p>
            <a:pPr algn="l"/>
            <a:r>
              <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rPr>
              <a:t>未来计划</a:t>
            </a:r>
            <a:endParaRPr lang="zh-CN" altLang="en-US" sz="2000" b="1" dirty="0">
              <a:solidFill>
                <a:schemeClr val="accent1"/>
              </a:solidFill>
              <a:latin typeface="微软雅黑" panose="020B0503020204020204" pitchFamily="34" charset="-122"/>
              <a:ea typeface="微软雅黑" panose="020B0503020204020204" pitchFamily="34" charset="-122"/>
              <a:sym typeface="微软雅黑" panose="020B0503020204020204" pitchFamily="34" charset="-122"/>
            </a:endParaRPr>
          </a:p>
        </p:txBody>
      </p:sp>
      <p:sp>
        <p:nvSpPr>
          <p:cNvPr id="24" name="文本框 23"/>
          <p:cNvSpPr txBox="1"/>
          <p:nvPr/>
        </p:nvSpPr>
        <p:spPr>
          <a:xfrm>
            <a:off x="7166392" y="3219093"/>
            <a:ext cx="3847848" cy="646331"/>
          </a:xfrm>
          <a:prstGeom prst="rect">
            <a:avLst/>
          </a:prstGeom>
          <a:solidFill>
            <a:schemeClr val="bg1">
              <a:alpha val="0"/>
            </a:schemeClr>
          </a:solidFill>
        </p:spPr>
        <p:txBody>
          <a:bodyPr wrap="none">
            <a:spAutoFit/>
          </a:bodyPr>
          <a:lstStyle>
            <a:lvl1pPr eaLnBrk="0" hangingPunct="0">
              <a:defRPr sz="2800" b="1">
                <a:solidFill>
                  <a:schemeClr val="accent1"/>
                </a:solidFill>
                <a:latin typeface="微软雅黑" panose="020B0503020204020204" pitchFamily="34" charset="-122"/>
                <a:ea typeface="微软雅黑" panose="020B0503020204020204" pitchFamily="34" charset="-122"/>
                <a:cs typeface="+mj-cs"/>
              </a:defRPr>
            </a:lvl1pPr>
            <a:lvl2pPr algn="r" eaLnBrk="0" hangingPunct="0">
              <a:defRPr sz="2000" b="1">
                <a:solidFill>
                  <a:srgbClr val="404040"/>
                </a:solidFill>
                <a:latin typeface="微软雅黑" panose="020B0503020204020204" pitchFamily="34" charset="-122"/>
                <a:ea typeface="微软雅黑" panose="020B0503020204020204" pitchFamily="34" charset="-122"/>
              </a:defRPr>
            </a:lvl2pPr>
            <a:lvl3pPr algn="r" eaLnBrk="0" hangingPunct="0">
              <a:defRPr sz="2000" b="1">
                <a:solidFill>
                  <a:srgbClr val="404040"/>
                </a:solidFill>
                <a:latin typeface="微软雅黑" panose="020B0503020204020204" pitchFamily="34" charset="-122"/>
                <a:ea typeface="微软雅黑" panose="020B0503020204020204" pitchFamily="34" charset="-122"/>
              </a:defRPr>
            </a:lvl3pPr>
            <a:lvl4pPr algn="r" eaLnBrk="0" hangingPunct="0">
              <a:defRPr sz="2000" b="1">
                <a:solidFill>
                  <a:srgbClr val="404040"/>
                </a:solidFill>
                <a:latin typeface="微软雅黑" panose="020B0503020204020204" pitchFamily="34" charset="-122"/>
                <a:ea typeface="微软雅黑" panose="020B0503020204020204" pitchFamily="34" charset="-122"/>
              </a:defRPr>
            </a:lvl4pPr>
            <a:lvl5pPr algn="r" eaLnBrk="0" hangingPunct="0">
              <a:defRPr sz="2000" b="1">
                <a:solidFill>
                  <a:srgbClr val="404040"/>
                </a:solidFill>
                <a:latin typeface="微软雅黑" panose="020B0503020204020204" pitchFamily="34" charset="-122"/>
                <a:ea typeface="微软雅黑" panose="020B0503020204020204" pitchFamily="34" charset="-122"/>
              </a:defRPr>
            </a:lvl5pPr>
            <a:lvl6pPr marL="457200" algn="r" fontAlgn="base">
              <a:spcBef>
                <a:spcPct val="0"/>
              </a:spcBef>
              <a:spcAft>
                <a:spcPct val="0"/>
              </a:spcAft>
              <a:defRPr>
                <a:latin typeface="Arial" panose="020B0604020202020204" pitchFamily="34" charset="0"/>
                <a:ea typeface="宋体" panose="02010600030101010101" pitchFamily="2" charset="-122"/>
              </a:defRPr>
            </a:lvl6pPr>
            <a:lvl7pPr marL="914400" algn="r" fontAlgn="base">
              <a:spcBef>
                <a:spcPct val="0"/>
              </a:spcBef>
              <a:spcAft>
                <a:spcPct val="0"/>
              </a:spcAft>
              <a:defRPr>
                <a:latin typeface="Arial" panose="020B0604020202020204" pitchFamily="34" charset="0"/>
                <a:ea typeface="宋体" panose="02010600030101010101" pitchFamily="2" charset="-122"/>
              </a:defRPr>
            </a:lvl7pPr>
            <a:lvl8pPr marL="1371600" algn="r" fontAlgn="base">
              <a:spcBef>
                <a:spcPct val="0"/>
              </a:spcBef>
              <a:spcAft>
                <a:spcPct val="0"/>
              </a:spcAft>
              <a:defRPr>
                <a:latin typeface="Arial" panose="020B0604020202020204" pitchFamily="34" charset="0"/>
                <a:ea typeface="宋体" panose="02010600030101010101" pitchFamily="2" charset="-122"/>
              </a:defRPr>
            </a:lvl8pPr>
            <a:lvl9pPr marL="1828800" algn="r" fontAlgn="base">
              <a:spcBef>
                <a:spcPct val="0"/>
              </a:spcBef>
              <a:spcAft>
                <a:spcPct val="0"/>
              </a:spcAft>
              <a:defRPr>
                <a:latin typeface="Arial" panose="020B0604020202020204" pitchFamily="34" charset="0"/>
                <a:ea typeface="宋体" panose="02010600030101010101" pitchFamily="2" charset="-122"/>
              </a:defRPr>
            </a:lvl9pPr>
          </a:lstStyle>
          <a:p>
            <a:r>
              <a:rPr lang="zh-CN" altLang="en-US" sz="3600" dirty="0">
                <a:sym typeface="微软雅黑" panose="020B0503020204020204" pitchFamily="34" charset="-122"/>
              </a:rPr>
              <a:t>目录 </a:t>
            </a:r>
            <a:r>
              <a:rPr lang="en-US" altLang="zh-CN" sz="3600" dirty="0">
                <a:sym typeface="微软雅黑" panose="020B0503020204020204" pitchFamily="34" charset="-122"/>
              </a:rPr>
              <a:t>| CONTENT</a:t>
            </a:r>
            <a:endParaRPr lang="en-US" altLang="zh-CN" sz="3600" dirty="0">
              <a:sym typeface="微软雅黑" panose="020B0503020204020204" pitchFamily="34" charset="-122"/>
            </a:endParaRPr>
          </a:p>
        </p:txBody>
      </p:sp>
      <p:pic>
        <p:nvPicPr>
          <p:cNvPr id="2" name="logo"/>
          <p:cNvPicPr/>
          <p:nvPr/>
        </p:nvPicPr>
        <p:blipFill>
          <a:blip r:embed="rId6" cstate="print">
            <a:extLst>
              <a:ext uri="{28A0092B-C50C-407E-A947-70E740481C1C}">
                <a14:useLocalDpi xmlns:a14="http://schemas.microsoft.com/office/drawing/2010/main" val="0"/>
              </a:ext>
            </a:extLst>
          </a:blip>
          <a:stretch>
            <a:fillRect/>
          </a:stretch>
        </p:blipFill>
        <p:spPr>
          <a:xfrm>
            <a:off x="10001703" y="597808"/>
            <a:ext cx="1332593" cy="1332593"/>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图片 2" descr="6246D5450A1DBA3815F86B0BD83E3495"/>
          <p:cNvPicPr>
            <a:picLocks noChangeAspect="1"/>
          </p:cNvPicPr>
          <p:nvPr/>
        </p:nvPicPr>
        <p:blipFill>
          <a:blip r:embed="rId1"/>
          <a:srcRect t="21987"/>
          <a:stretch>
            <a:fillRect/>
          </a:stretch>
        </p:blipFill>
        <p:spPr>
          <a:xfrm>
            <a:off x="0" y="0"/>
            <a:ext cx="12192000" cy="4805680"/>
          </a:xfrm>
          <a:prstGeom prst="rect">
            <a:avLst/>
          </a:prstGeom>
        </p:spPr>
      </p:pic>
      <p:grpSp>
        <p:nvGrpSpPr>
          <p:cNvPr id="10" name="组合 9"/>
          <p:cNvGrpSpPr/>
          <p:nvPr/>
        </p:nvGrpSpPr>
        <p:grpSpPr>
          <a:xfrm>
            <a:off x="0" y="3124200"/>
            <a:ext cx="12192000" cy="3733800"/>
            <a:chOff x="0" y="3312958"/>
            <a:chExt cx="12192000" cy="3830792"/>
          </a:xfrm>
        </p:grpSpPr>
        <p:sp>
          <p:nvSpPr>
            <p:cNvPr id="12" name="任意多边形: 形状 11"/>
            <p:cNvSpPr/>
            <p:nvPr/>
          </p:nvSpPr>
          <p:spPr>
            <a:xfrm flipH="1">
              <a:off x="0" y="3312958"/>
              <a:ext cx="12192000" cy="1725442"/>
            </a:xfrm>
            <a:custGeom>
              <a:avLst/>
              <a:gdLst>
                <a:gd name="connsiteX0" fmla="*/ 12192000 w 12192000"/>
                <a:gd name="connsiteY0" fmla="*/ 1085850 h 2432050"/>
                <a:gd name="connsiteX1" fmla="*/ 12192000 w 12192000"/>
                <a:gd name="connsiteY1" fmla="*/ 921385 h 2432050"/>
                <a:gd name="connsiteX2" fmla="*/ 6939915 w 12192000"/>
                <a:gd name="connsiteY2" fmla="*/ 2085975 h 2432050"/>
                <a:gd name="connsiteX3" fmla="*/ 0 w 12192000"/>
                <a:gd name="connsiteY3" fmla="*/ 0 h 2432050"/>
                <a:gd name="connsiteX4" fmla="*/ 0 w 12192000"/>
                <a:gd name="connsiteY4" fmla="*/ 1098550 h 2432050"/>
                <a:gd name="connsiteX5" fmla="*/ 6022975 w 12192000"/>
                <a:gd name="connsiteY5" fmla="*/ 2435860 h 2432050"/>
                <a:gd name="connsiteX6" fmla="*/ 12192000 w 12192000"/>
                <a:gd name="connsiteY6" fmla="*/ 1085850 h 243205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2432050">
                  <a:moveTo>
                    <a:pt x="12192000" y="1085850"/>
                  </a:moveTo>
                  <a:lnTo>
                    <a:pt x="12192000" y="921385"/>
                  </a:lnTo>
                  <a:cubicBezTo>
                    <a:pt x="10547985" y="1675765"/>
                    <a:pt x="8780780" y="2085975"/>
                    <a:pt x="6939915" y="2085975"/>
                  </a:cubicBezTo>
                  <a:cubicBezTo>
                    <a:pt x="4451350" y="2085975"/>
                    <a:pt x="2096135" y="1336040"/>
                    <a:pt x="0" y="0"/>
                  </a:cubicBezTo>
                  <a:lnTo>
                    <a:pt x="0" y="1098550"/>
                  </a:lnTo>
                  <a:cubicBezTo>
                    <a:pt x="1849120" y="1959610"/>
                    <a:pt x="3884930" y="2435860"/>
                    <a:pt x="6022975" y="2435860"/>
                  </a:cubicBezTo>
                  <a:cubicBezTo>
                    <a:pt x="8217535" y="2436495"/>
                    <a:pt x="10935335" y="1819275"/>
                    <a:pt x="12192000" y="1085850"/>
                  </a:cubicBezTo>
                  <a:close/>
                </a:path>
              </a:pathLst>
            </a:custGeom>
            <a:solidFill>
              <a:schemeClr val="accent1">
                <a:alpha val="80000"/>
              </a:schemeClr>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sp>
          <p:nvSpPr>
            <p:cNvPr id="14" name="任意多边形: 形状 13"/>
            <p:cNvSpPr/>
            <p:nvPr/>
          </p:nvSpPr>
          <p:spPr>
            <a:xfrm flipH="1">
              <a:off x="0" y="4054548"/>
              <a:ext cx="12192000" cy="3089202"/>
            </a:xfrm>
            <a:custGeom>
              <a:avLst/>
              <a:gdLst>
                <a:gd name="connsiteX0" fmla="*/ 12191368 w 12192000"/>
                <a:gd name="connsiteY0" fmla="*/ 0 h 3089202"/>
                <a:gd name="connsiteX1" fmla="*/ 12069968 w 12192000"/>
                <a:gd name="connsiteY1" fmla="*/ 48278 h 3089202"/>
                <a:gd name="connsiteX2" fmla="*/ 6022975 w 12192000"/>
                <a:gd name="connsiteY2" fmla="*/ 957527 h 3089202"/>
                <a:gd name="connsiteX3" fmla="*/ 0 w 12192000"/>
                <a:gd name="connsiteY3" fmla="*/ 8759 h 3089202"/>
                <a:gd name="connsiteX4" fmla="*/ 0 w 12192000"/>
                <a:gd name="connsiteY4" fmla="*/ 3089202 h 3089202"/>
                <a:gd name="connsiteX5" fmla="*/ 12192000 w 12192000"/>
                <a:gd name="connsiteY5" fmla="*/ 3089202 h 3089202"/>
                <a:gd name="connsiteX6" fmla="*/ 12191368 w 12192000"/>
                <a:gd name="connsiteY6" fmla="*/ 0 h 30892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12192000" h="3089202">
                  <a:moveTo>
                    <a:pt x="12191368" y="0"/>
                  </a:moveTo>
                  <a:lnTo>
                    <a:pt x="12069968" y="48278"/>
                  </a:lnTo>
                  <a:cubicBezTo>
                    <a:pt x="10765984" y="547025"/>
                    <a:pt x="8148955" y="957964"/>
                    <a:pt x="6022975" y="957527"/>
                  </a:cubicBezTo>
                  <a:cubicBezTo>
                    <a:pt x="3884930" y="957527"/>
                    <a:pt x="1849120" y="619647"/>
                    <a:pt x="0" y="8759"/>
                  </a:cubicBezTo>
                  <a:lnTo>
                    <a:pt x="0" y="3089202"/>
                  </a:lnTo>
                  <a:lnTo>
                    <a:pt x="12192000" y="3089202"/>
                  </a:lnTo>
                  <a:lnTo>
                    <a:pt x="12191368" y="0"/>
                  </a:lnTo>
                  <a:close/>
                </a:path>
              </a:pathLst>
            </a:custGeom>
            <a:solidFill>
              <a:schemeClr val="bg1"/>
            </a:solidFill>
            <a:ln w="25400" cap="flat" cmpd="sng" algn="ctr">
              <a:noFill/>
              <a:prstDash val="solid"/>
            </a:ln>
            <a:effectLst/>
          </p:spPr>
          <p:txBody>
            <a:bodyPr rot="0" spcFirstLastPara="0" vertOverflow="overflow" horzOverflow="overflow" vert="horz" wrap="square" lIns="91440" tIns="45720" rIns="91440" bIns="45720" numCol="1" spcCol="0" rtlCol="0" fromWordArt="0" anchor="ctr" anchorCtr="0" forceAA="0" compatLnSpc="1">
              <a:noAutofit/>
            </a:bodyPr>
            <a:lstStyle/>
            <a:p>
              <a:pPr algn="ctr" fontAlgn="base">
                <a:spcBef>
                  <a:spcPct val="0"/>
                </a:spcBef>
                <a:spcAft>
                  <a:spcPct val="0"/>
                </a:spcAft>
              </a:pPr>
              <a:endParaRPr lang="zh-CN" altLang="en-US" sz="2400" kern="0">
                <a:solidFill>
                  <a:prstClr val="white"/>
                </a:solidFill>
                <a:latin typeface="微软雅黑" panose="020B0503020204020204" pitchFamily="34" charset="-122"/>
                <a:ea typeface="黑体" panose="02010609060101010101" pitchFamily="49" charset="-122"/>
              </a:endParaRPr>
            </a:p>
          </p:txBody>
        </p:sp>
      </p:grpSp>
      <p:sp>
        <p:nvSpPr>
          <p:cNvPr id="8" name="TextBox 8"/>
          <p:cNvSpPr txBox="1"/>
          <p:nvPr/>
        </p:nvSpPr>
        <p:spPr>
          <a:xfrm>
            <a:off x="9525000" y="5279901"/>
            <a:ext cx="2228139" cy="1273175"/>
          </a:xfrm>
          <a:prstGeom prst="rect">
            <a:avLst/>
          </a:prstGeom>
          <a:noFill/>
        </p:spPr>
        <p:txBody>
          <a:bodyPr wrap="square" rtlCol="0">
            <a:spAutoFit/>
          </a:bodyPr>
          <a:lstStyle/>
          <a:p>
            <a:pPr algn="r" eaLnBrk="0" hangingPunct="0">
              <a:lnSpc>
                <a:spcPct val="120000"/>
              </a:lnSpc>
            </a:pPr>
            <a:r>
              <a:rPr lang="zh-CN" altLang="en-US" sz="4000" b="1" dirty="0">
                <a:solidFill>
                  <a:schemeClr val="accent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请指正</a:t>
            </a:r>
            <a:endParaRPr lang="en-US" altLang="zh-CN" sz="4000" b="1" dirty="0">
              <a:solidFill>
                <a:schemeClr val="accent1"/>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a:p>
            <a:pPr algn="r">
              <a:lnSpc>
                <a:spcPct val="120000"/>
              </a:lnSpc>
            </a:pPr>
            <a:r>
              <a:rPr lang="en-US" altLang="zh-CN" sz="24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rPr>
              <a:t>Thank You</a:t>
            </a:r>
            <a:endParaRPr lang="zh-CN" altLang="en-US" sz="2400" dirty="0">
              <a:solidFill>
                <a:schemeClr val="tx1">
                  <a:lumMod val="75000"/>
                  <a:lumOff val="25000"/>
                </a:schemeClr>
              </a:solidFill>
              <a:latin typeface="微软雅黑" panose="020B0503020204020204" pitchFamily="34" charset="-122"/>
              <a:ea typeface="微软雅黑" panose="020B0503020204020204" pitchFamily="34" charset="-122"/>
              <a:cs typeface="Arial" panose="020B0604020202020204" pitchFamily="34" charset="0"/>
              <a:sym typeface="微软雅黑" panose="020B0503020204020204" pitchFamily="34" charset="-122"/>
            </a:endParaRPr>
          </a:p>
        </p:txBody>
      </p:sp>
      <p:pic>
        <p:nvPicPr>
          <p:cNvPr id="2" name="logo"/>
          <p:cNvPicPr/>
          <p:nvPr/>
        </p:nvPicPr>
        <p:blipFill>
          <a:blip r:embed="rId2" cstate="print">
            <a:extLst>
              <a:ext uri="{28A0092B-C50C-407E-A947-70E740481C1C}">
                <a14:useLocalDpi xmlns:a14="http://schemas.microsoft.com/office/drawing/2010/main" val="0"/>
              </a:ext>
            </a:extLst>
          </a:blip>
          <a:stretch>
            <a:fillRect/>
          </a:stretch>
        </p:blipFill>
        <p:spPr>
          <a:xfrm>
            <a:off x="540832" y="5659993"/>
            <a:ext cx="663281" cy="663281"/>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1558925" y="1562100"/>
            <a:ext cx="9074150" cy="3733800"/>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p:cNvPicPr>
            <a:picLocks noChangeAspect="1"/>
          </p:cNvPicPr>
          <p:nvPr/>
        </p:nvPicPr>
        <p:blipFill>
          <a:blip r:embed="rId1"/>
          <a:stretch>
            <a:fillRect/>
          </a:stretch>
        </p:blipFill>
        <p:spPr>
          <a:xfrm>
            <a:off x="2655570" y="1694815"/>
            <a:ext cx="6673215" cy="3319145"/>
          </a:xfrm>
          <a:prstGeom prst="rect">
            <a:avLst/>
          </a:prstGeom>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title"/>
            <p:custDataLst>
              <p:tags r:id="rId1"/>
            </p:custDataLst>
          </p:nvPr>
        </p:nvSpPr>
        <p:spPr>
          <a:xfrm>
            <a:off x="532130" y="2673350"/>
            <a:ext cx="2563495" cy="1558925"/>
          </a:xfrm>
        </p:spPr>
        <p:txBody>
          <a:bodyPr anchor="b" anchorCtr="0"/>
          <a:lstStyle/>
          <a:p>
            <a:pPr algn="ctr"/>
            <a:r>
              <a:rPr lang="zh-CN" altLang="en-US" sz="3600"/>
              <a:t>背景和目标</a:t>
            </a:r>
            <a:endParaRPr lang="zh-CN" altLang="en-US" sz="3600"/>
          </a:p>
        </p:txBody>
      </p:sp>
      <p:sp>
        <p:nvSpPr>
          <p:cNvPr id="3" name="矩形 2"/>
          <p:cNvSpPr/>
          <p:nvPr>
            <p:custDataLst>
              <p:tags r:id="rId2"/>
            </p:custDataLst>
          </p:nvPr>
        </p:nvSpPr>
        <p:spPr>
          <a:xfrm>
            <a:off x="754380" y="4300855"/>
            <a:ext cx="2157095" cy="12509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marL="0" marR="0" lvl="0" indent="0" algn="ctr" defTabSz="914400" rtl="0" eaLnBrk="1" fontAlgn="auto" latinLnBrk="0" hangingPunct="1">
              <a:lnSpc>
                <a:spcPct val="100000"/>
              </a:lnSpc>
              <a:spcBef>
                <a:spcPct val="0"/>
              </a:spcBef>
              <a:spcAft>
                <a:spcPct val="0"/>
              </a:spcAft>
              <a:buClrTx/>
              <a:buSzTx/>
              <a:buFontTx/>
              <a:buNone/>
            </a:pPr>
            <a:endParaRPr kumimoji="0" lang="zh-CN" altLang="en-US" sz="1800" b="0" i="0" u="none" strike="noStrike" kern="1200" cap="none" spc="0" normalizeH="0" baseline="0" noProof="1">
              <a:ln>
                <a:noFill/>
              </a:ln>
              <a:solidFill>
                <a:schemeClr val="tx1">
                  <a:lumMod val="85000"/>
                  <a:lumOff val="15000"/>
                </a:schemeClr>
              </a:solidFill>
              <a:effectLst/>
              <a:uLnTx/>
              <a:uFillTx/>
              <a:latin typeface="Arial" panose="020B0604020202020204" pitchFamily="34" charset="0"/>
              <a:ea typeface="微软雅黑" panose="020B0503020204020204" pitchFamily="34" charset="-122"/>
              <a:sym typeface="Arial" panose="020B0604020202020204" pitchFamily="34" charset="0"/>
            </a:endParaRPr>
          </a:p>
        </p:txBody>
      </p:sp>
      <p:sp>
        <p:nvSpPr>
          <p:cNvPr id="7" name="任意多边形 6"/>
          <p:cNvSpPr/>
          <p:nvPr>
            <p:custDataLst>
              <p:tags r:id="rId3"/>
            </p:custDataLst>
          </p:nvPr>
        </p:nvSpPr>
        <p:spPr>
          <a:xfrm>
            <a:off x="1804670" y="945198"/>
            <a:ext cx="8893175" cy="4967605"/>
          </a:xfrm>
          <a:custGeom>
            <a:avLst/>
            <a:gdLst>
              <a:gd name="connsiteX0" fmla="*/ 5 w 14004"/>
              <a:gd name="connsiteY0" fmla="*/ 1622 h 7822"/>
              <a:gd name="connsiteX1" fmla="*/ 0 w 14004"/>
              <a:gd name="connsiteY1" fmla="*/ 0 h 7822"/>
              <a:gd name="connsiteX2" fmla="*/ 14004 w 14004"/>
              <a:gd name="connsiteY2" fmla="*/ 0 h 7822"/>
              <a:gd name="connsiteX3" fmla="*/ 14004 w 14004"/>
              <a:gd name="connsiteY3" fmla="*/ 7822 h 7822"/>
              <a:gd name="connsiteX4" fmla="*/ 0 w 14004"/>
              <a:gd name="connsiteY4" fmla="*/ 7822 h 7822"/>
              <a:gd name="connsiteX5" fmla="*/ 5 w 14004"/>
              <a:gd name="connsiteY5" fmla="*/ 6212 h 78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Lst>
            <a:rect l="l" t="t" r="r" b="b"/>
            <a:pathLst>
              <a:path w="14004" h="7822">
                <a:moveTo>
                  <a:pt x="5" y="1622"/>
                </a:moveTo>
                <a:lnTo>
                  <a:pt x="0" y="0"/>
                </a:lnTo>
                <a:lnTo>
                  <a:pt x="14004" y="0"/>
                </a:lnTo>
                <a:lnTo>
                  <a:pt x="14004" y="7822"/>
                </a:lnTo>
                <a:lnTo>
                  <a:pt x="0" y="7822"/>
                </a:lnTo>
                <a:lnTo>
                  <a:pt x="5" y="6212"/>
                </a:lnTo>
              </a:path>
            </a:pathLst>
          </a:custGeom>
          <a:noFill/>
          <a:ln w="19050">
            <a:solidFill>
              <a:schemeClr val="accent1">
                <a:alpha val="75000"/>
              </a:schemeClr>
            </a:solidFill>
          </a:ln>
        </p:spPr>
        <p:style>
          <a:lnRef idx="2">
            <a:schemeClr val="accent1">
              <a:shade val="50000"/>
            </a:schemeClr>
          </a:lnRef>
          <a:fillRef idx="1">
            <a:schemeClr val="accent1"/>
          </a:fillRef>
          <a:effectRef idx="0">
            <a:schemeClr val="accent1"/>
          </a:effectRef>
          <a:fontRef idx="minor">
            <a:schemeClr val="lt1"/>
          </a:fontRef>
        </p:style>
        <p:txBody>
          <a:bodyPr lIns="2520000" anchor="ctr"/>
          <a:lstStyle/>
          <a:p>
            <a:pPr indent="0" algn="just" fontAlgn="auto">
              <a:lnSpc>
                <a:spcPct val="150000"/>
              </a:lnSpc>
            </a:pPr>
            <a:endParaRPr lang="zh-CN" altLang="en-US" kern="0" spc="0" dirty="0">
              <a:ln>
                <a:noFill/>
                <a:prstDash val="sysDot"/>
              </a:ln>
              <a:solidFill>
                <a:schemeClr val="tx1">
                  <a:lumMod val="85000"/>
                  <a:lumOff val="15000"/>
                </a:schemeClr>
              </a:solidFill>
              <a:latin typeface="+mn-ea"/>
              <a:ea typeface="+mn-ea"/>
              <a:sym typeface="+mn-ea"/>
            </a:endParaRPr>
          </a:p>
        </p:txBody>
      </p:sp>
      <p:sp>
        <p:nvSpPr>
          <p:cNvPr id="4" name="文本框 3"/>
          <p:cNvSpPr txBox="1"/>
          <p:nvPr>
            <p:custDataLst>
              <p:tags r:id="rId4"/>
            </p:custDataLst>
          </p:nvPr>
        </p:nvSpPr>
        <p:spPr>
          <a:xfrm>
            <a:off x="3715385" y="1221740"/>
            <a:ext cx="6691630" cy="4405630"/>
          </a:xfrm>
          <a:prstGeom prst="rect">
            <a:avLst/>
          </a:prstGeom>
          <a:noFill/>
        </p:spPr>
        <p:txBody>
          <a:bodyPr wrap="square" rtlCol="0" anchor="ctr" anchorCtr="0">
            <a:normAutofit lnSpcReduction="20000"/>
          </a:bodyPr>
          <a:lstStyle/>
          <a:p>
            <a:pPr indent="0" fontAlgn="auto">
              <a:lnSpc>
                <a:spcPct val="150000"/>
              </a:lnSpc>
            </a:pPr>
            <a:r>
              <a:rPr lang="zh-CN" altLang="en-US" sz="2400">
                <a:sym typeface="+mn-ea"/>
              </a:rPr>
              <a:t>城市计算</a:t>
            </a:r>
            <a:r>
              <a:rPr lang="en-US" altLang="zh-CN" sz="2400">
                <a:sym typeface="+mn-ea"/>
              </a:rPr>
              <a:t>Urban Computing</a:t>
            </a:r>
            <a:r>
              <a:rPr lang="en-US" altLang="zh-CN" sz="2400">
                <a:sym typeface="+mn-ea"/>
              </a:rPr>
              <a:t> </a:t>
            </a:r>
            <a:endParaRPr lang="en-US" altLang="zh-CN" sz="2400">
              <a:sym typeface="+mn-ea"/>
            </a:endParaRPr>
          </a:p>
          <a:p>
            <a:pPr indent="0" fontAlgn="auto">
              <a:lnSpc>
                <a:spcPct val="150000"/>
              </a:lnSpc>
            </a:pPr>
            <a:r>
              <a:rPr lang="zh-CN" altLang="en-US" sz="2400">
                <a:sym typeface="+mn-ea"/>
              </a:rPr>
              <a:t>深度学习</a:t>
            </a:r>
            <a:r>
              <a:rPr lang="en-US" altLang="zh-CN" sz="2400">
                <a:sym typeface="+mn-ea"/>
              </a:rPr>
              <a:t>Deep learning</a:t>
            </a:r>
            <a:r>
              <a:rPr lang="zh-CN" altLang="en-US" sz="2400">
                <a:sym typeface="+mn-ea"/>
              </a:rPr>
              <a:t> </a:t>
            </a:r>
            <a:endParaRPr lang="zh-CN" altLang="en-US" sz="2400">
              <a:sym typeface="+mn-ea"/>
            </a:endParaRPr>
          </a:p>
          <a:p>
            <a:pPr indent="0" fontAlgn="auto">
              <a:lnSpc>
                <a:spcPct val="150000"/>
              </a:lnSpc>
            </a:pPr>
            <a:r>
              <a:rPr lang="zh-CN" altLang="en-US" sz="2400">
                <a:sym typeface="+mn-ea"/>
              </a:rPr>
              <a:t>数据融合</a:t>
            </a:r>
            <a:r>
              <a:rPr lang="en-US" altLang="zh-CN" sz="2400">
                <a:sym typeface="+mn-ea"/>
              </a:rPr>
              <a:t>Data Fusion</a:t>
            </a:r>
            <a:r>
              <a:rPr lang="zh-CN" altLang="en-US" sz="2400">
                <a:sym typeface="+mn-ea"/>
              </a:rPr>
              <a:t>    </a:t>
            </a:r>
            <a:endParaRPr lang="zh-CN" altLang="en-US" sz="2400"/>
          </a:p>
          <a:p>
            <a:pPr indent="0" fontAlgn="auto">
              <a:lnSpc>
                <a:spcPct val="150000"/>
              </a:lnSpc>
            </a:pPr>
            <a:endParaRPr lang="en-US" altLang="zh-CN" sz="2400"/>
          </a:p>
          <a:p>
            <a:pPr indent="0" algn="l" fontAlgn="auto">
              <a:lnSpc>
                <a:spcPct val="150000"/>
              </a:lnSpc>
            </a:pPr>
            <a:r>
              <a:rPr lang="en-US" altLang="zh-CN" sz="2400" dirty="0">
                <a:sym typeface="+mn-ea"/>
              </a:rPr>
              <a:t>1.</a:t>
            </a:r>
            <a:r>
              <a:rPr lang="zh-CN" altLang="en-US" sz="2400"/>
              <a:t>系统梳理和分类基于深度学习的跨领域数据融合方法</a:t>
            </a:r>
            <a:r>
              <a:rPr lang="zh-CN" altLang="en-US" sz="2400"/>
              <a:t>。</a:t>
            </a:r>
            <a:endParaRPr lang="zh-CN" altLang="en-US" sz="2400"/>
          </a:p>
          <a:p>
            <a:pPr indent="0" algn="l" fontAlgn="auto">
              <a:lnSpc>
                <a:spcPct val="150000"/>
              </a:lnSpc>
            </a:pPr>
            <a:r>
              <a:rPr lang="en-US" altLang="zh-CN" sz="2400"/>
              <a:t>2.</a:t>
            </a:r>
            <a:r>
              <a:rPr lang="zh-CN" altLang="en-US" sz="2400"/>
              <a:t>探讨大语言模型（</a:t>
            </a:r>
            <a:r>
              <a:rPr lang="en-US" altLang="zh-CN" sz="2400"/>
              <a:t>LLMs</a:t>
            </a:r>
            <a:r>
              <a:rPr lang="zh-CN" altLang="en-US" sz="2400"/>
              <a:t>）如何在该领域发挥作用</a:t>
            </a:r>
            <a:r>
              <a:rPr lang="zh-CN" altLang="en-US" sz="2400"/>
              <a:t>。</a:t>
            </a:r>
            <a:endParaRPr lang="zh-CN" altLang="en-US" sz="2400"/>
          </a:p>
        </p:txBody>
      </p:sp>
    </p:spTree>
    <p:custDataLst>
      <p:tags r:id="rId5"/>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文本框 97"/>
          <p:cNvSpPr txBox="1"/>
          <p:nvPr>
            <p:custDataLst>
              <p:tags r:id="rId1"/>
            </p:custDataLst>
          </p:nvPr>
        </p:nvSpPr>
        <p:spPr>
          <a:xfrm>
            <a:off x="2397125" y="2089150"/>
            <a:ext cx="8065135" cy="3040380"/>
          </a:xfrm>
          <a:prstGeom prst="rect">
            <a:avLst/>
          </a:prstGeom>
          <a:noFill/>
        </p:spPr>
        <p:txBody>
          <a:bodyPr wrap="square" lIns="0" rtlCol="0"/>
          <a:lstStyle/>
          <a:p>
            <a:pPr marL="0" indent="304800" algn="l" defTabSz="266700">
              <a:lnSpc>
                <a:spcPct val="150000"/>
              </a:lnSpc>
              <a:spcBef>
                <a:spcPts val="500"/>
              </a:spcBef>
              <a:spcAft>
                <a:spcPts val="500"/>
              </a:spcAft>
            </a:pPr>
            <a:r>
              <a:rPr lang="en-US" altLang="zh-CN" sz="2000" b="1">
                <a:latin typeface="宋体" panose="02010600030101010101" pitchFamily="2" charset="-122"/>
                <a:ea typeface="宋体" panose="02010600030101010101" pitchFamily="2" charset="-122"/>
                <a:cs typeface="宋体" panose="02010600030101010101" pitchFamily="2" charset="-122"/>
                <a:sym typeface="+mn-ea"/>
              </a:rPr>
              <a:t>(i) </a:t>
            </a:r>
            <a:r>
              <a:rPr lang="zh-CN" altLang="en-US" sz="2000" b="1">
                <a:latin typeface="宋体" panose="02010600030101010101" pitchFamily="2" charset="-122"/>
                <a:ea typeface="宋体" panose="02010600030101010101" pitchFamily="2" charset="-122"/>
                <a:cs typeface="宋体" panose="02010600030101010101" pitchFamily="2" charset="-122"/>
                <a:sym typeface="+mn-ea"/>
              </a:rPr>
              <a:t>如何融合多源、多模态城市数据？</a:t>
            </a:r>
            <a:endParaRPr lang="zh-CN" altLang="en-US" sz="2000" b="1">
              <a:latin typeface="宋体" panose="02010600030101010101" pitchFamily="2" charset="-122"/>
              <a:ea typeface="宋体" panose="02010600030101010101" pitchFamily="2" charset="-122"/>
              <a:cs typeface="宋体" panose="02010600030101010101" pitchFamily="2" charset="-122"/>
              <a:sym typeface="+mn-ea"/>
            </a:endParaRPr>
          </a:p>
          <a:p>
            <a:pPr marL="0" indent="304800" algn="l" defTabSz="266700">
              <a:lnSpc>
                <a:spcPct val="150000"/>
              </a:lnSpc>
              <a:spcBef>
                <a:spcPts val="500"/>
              </a:spcBef>
              <a:spcAft>
                <a:spcPts val="500"/>
              </a:spcAft>
            </a:pPr>
            <a:r>
              <a:rPr lang="en-US" altLang="zh-CN" sz="2000" b="1">
                <a:latin typeface="宋体" panose="02010600030101010101" pitchFamily="2" charset="-122"/>
                <a:ea typeface="宋体" panose="02010600030101010101" pitchFamily="2" charset="-122"/>
                <a:cs typeface="宋体" panose="02010600030101010101" pitchFamily="2" charset="-122"/>
                <a:sym typeface="+mn-ea"/>
              </a:rPr>
              <a:t>(ii) </a:t>
            </a:r>
            <a:r>
              <a:rPr lang="zh-CN" altLang="en-US" sz="2000" b="1">
                <a:latin typeface="宋体" panose="02010600030101010101" pitchFamily="2" charset="-122"/>
                <a:ea typeface="宋体" panose="02010600030101010101" pitchFamily="2" charset="-122"/>
                <a:cs typeface="宋体" panose="02010600030101010101" pitchFamily="2" charset="-122"/>
              </a:rPr>
              <a:t>如何突破传统数据融合方法的局限性？</a:t>
            </a:r>
            <a:endParaRPr lang="zh-CN" altLang="en-US" sz="2000" b="1">
              <a:latin typeface="宋体" panose="02010600030101010101" pitchFamily="2" charset="-122"/>
              <a:ea typeface="宋体" panose="02010600030101010101" pitchFamily="2" charset="-122"/>
              <a:cs typeface="宋体" panose="02010600030101010101" pitchFamily="2" charset="-122"/>
            </a:endParaRPr>
          </a:p>
          <a:p>
            <a:pPr marL="0" indent="304800" algn="l" defTabSz="266700">
              <a:lnSpc>
                <a:spcPct val="150000"/>
              </a:lnSpc>
              <a:spcBef>
                <a:spcPts val="500"/>
              </a:spcBef>
              <a:spcAft>
                <a:spcPts val="500"/>
              </a:spcAft>
            </a:pPr>
            <a:r>
              <a:rPr lang="en-US" altLang="zh-CN" sz="2000" b="1">
                <a:latin typeface="宋体" panose="02010600030101010101" pitchFamily="2" charset="-122"/>
                <a:ea typeface="宋体" panose="02010600030101010101" pitchFamily="2" charset="-122"/>
                <a:cs typeface="宋体" panose="02010600030101010101" pitchFamily="2" charset="-122"/>
                <a:sym typeface="+mn-ea"/>
              </a:rPr>
              <a:t>(iii) </a:t>
            </a:r>
            <a:r>
              <a:rPr lang="zh-CN" altLang="en-US" sz="2000" b="1" spc="100" dirty="0">
                <a:solidFill>
                  <a:schemeClr val="tx1">
                    <a:lumMod val="65000"/>
                    <a:lumOff val="35000"/>
                  </a:schemeClr>
                </a:solidFill>
                <a:latin typeface="宋体" panose="02010600030101010101" pitchFamily="2" charset="-122"/>
                <a:ea typeface="宋体" panose="02010600030101010101" pitchFamily="2" charset="-122"/>
                <a:cs typeface="宋体" panose="02010600030101010101" pitchFamily="2" charset="-122"/>
                <a:sym typeface="+mn-ea"/>
              </a:rPr>
              <a:t>如何利用大语言模型（</a:t>
            </a:r>
            <a:r>
              <a:rPr lang="en-US" altLang="zh-CN" sz="2000" b="1" spc="100" dirty="0">
                <a:solidFill>
                  <a:schemeClr val="tx1">
                    <a:lumMod val="65000"/>
                    <a:lumOff val="35000"/>
                  </a:schemeClr>
                </a:solidFill>
                <a:latin typeface="宋体" panose="02010600030101010101" pitchFamily="2" charset="-122"/>
                <a:ea typeface="宋体" panose="02010600030101010101" pitchFamily="2" charset="-122"/>
                <a:cs typeface="宋体" panose="02010600030101010101" pitchFamily="2" charset="-122"/>
                <a:sym typeface="+mn-ea"/>
              </a:rPr>
              <a:t>LLMs</a:t>
            </a:r>
            <a:r>
              <a:rPr lang="zh-CN" altLang="en-US" sz="2000" b="1" spc="100" dirty="0">
                <a:solidFill>
                  <a:schemeClr val="tx1">
                    <a:lumMod val="65000"/>
                    <a:lumOff val="35000"/>
                  </a:schemeClr>
                </a:solidFill>
                <a:latin typeface="宋体" panose="02010600030101010101" pitchFamily="2" charset="-122"/>
                <a:ea typeface="宋体" panose="02010600030101010101" pitchFamily="2" charset="-122"/>
                <a:cs typeface="宋体" panose="02010600030101010101" pitchFamily="2" charset="-122"/>
                <a:sym typeface="+mn-ea"/>
              </a:rPr>
              <a:t>）提升数据融合的智能化水平？</a:t>
            </a:r>
            <a:endParaRPr lang="zh-CN" altLang="en-US" sz="2000" b="1" spc="100" dirty="0">
              <a:solidFill>
                <a:schemeClr val="tx1">
                  <a:lumMod val="65000"/>
                  <a:lumOff val="35000"/>
                </a:schemeClr>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6" name="标题 5"/>
          <p:cNvSpPr>
            <a:spLocks noGrp="1"/>
          </p:cNvSpPr>
          <p:nvPr>
            <p:ph type="title"/>
          </p:nvPr>
        </p:nvSpPr>
        <p:spPr>
          <a:xfrm>
            <a:off x="439420" y="453345"/>
            <a:ext cx="10800000" cy="720000"/>
          </a:xfrm>
        </p:spPr>
        <p:txBody>
          <a:bodyPr>
            <a:normAutofit/>
          </a:bodyPr>
          <a:lstStyle/>
          <a:p>
            <a:pPr algn="l"/>
            <a:r>
              <a:rPr lang="en-US" altLang="zh-CN" sz="2400" dirty="0">
                <a:solidFill>
                  <a:schemeClr val="tx1">
                    <a:lumMod val="85000"/>
                    <a:lumOff val="15000"/>
                  </a:schemeClr>
                </a:solidFill>
                <a:latin typeface="微软雅黑" panose="020B0503020204020204" pitchFamily="34" charset="-122"/>
                <a:ea typeface="微软雅黑" panose="020B0503020204020204" pitchFamily="34" charset="-122"/>
                <a:cs typeface="+mn-cs"/>
                <a:sym typeface="微软雅黑" panose="020B0503020204020204" pitchFamily="34" charset="-122"/>
              </a:rPr>
              <a:t>研究挑战</a:t>
            </a:r>
            <a:endParaRPr lang="zh-CN" altLang="en-US" dirty="0">
              <a:sym typeface="微软雅黑" panose="020B0503020204020204" pitchFamily="34" charset="-122"/>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8" name="文本框 97"/>
          <p:cNvSpPr txBox="1"/>
          <p:nvPr>
            <p:custDataLst>
              <p:tags r:id="rId1"/>
            </p:custDataLst>
          </p:nvPr>
        </p:nvSpPr>
        <p:spPr>
          <a:xfrm>
            <a:off x="1643380" y="2089150"/>
            <a:ext cx="8997315" cy="3040380"/>
          </a:xfrm>
          <a:prstGeom prst="rect">
            <a:avLst/>
          </a:prstGeom>
          <a:noFill/>
        </p:spPr>
        <p:txBody>
          <a:bodyPr wrap="square" lIns="0" rtlCol="0"/>
          <a:lstStyle/>
          <a:p>
            <a:pPr marL="0" indent="304800" algn="l" defTabSz="266700">
              <a:lnSpc>
                <a:spcPct val="150000"/>
              </a:lnSpc>
              <a:spcBef>
                <a:spcPts val="500"/>
              </a:spcBef>
              <a:spcAft>
                <a:spcPts val="500"/>
              </a:spcAft>
            </a:pPr>
            <a:r>
              <a:rPr lang="en-US" altLang="zh-CN" sz="2000" b="1">
                <a:latin typeface="宋体" panose="02010600030101010101" pitchFamily="2" charset="-122"/>
                <a:ea typeface="宋体" panose="02010600030101010101" pitchFamily="2" charset="-122"/>
                <a:cs typeface="宋体" panose="02010600030101010101" pitchFamily="2" charset="-122"/>
                <a:sym typeface="+mn-ea"/>
              </a:rPr>
              <a:t>(i)</a:t>
            </a:r>
            <a:r>
              <a:rPr lang="zh-CN" altLang="en-US" sz="2000" b="1">
                <a:latin typeface="宋体" panose="02010600030101010101" pitchFamily="2" charset="-122"/>
                <a:ea typeface="宋体" panose="02010600030101010101" pitchFamily="2" charset="-122"/>
                <a:cs typeface="宋体" panose="02010600030101010101" pitchFamily="2" charset="-122"/>
                <a:sym typeface="+mn-ea"/>
              </a:rPr>
              <a:t>提出新的数据融合分类体系（特征级、对齐级、对比学习、生成式）。</a:t>
            </a:r>
            <a:endParaRPr lang="zh-CN" altLang="en-US" sz="2000" b="1">
              <a:latin typeface="宋体" panose="02010600030101010101" pitchFamily="2" charset="-122"/>
              <a:ea typeface="宋体" panose="02010600030101010101" pitchFamily="2" charset="-122"/>
              <a:cs typeface="宋体" panose="02010600030101010101" pitchFamily="2" charset="-122"/>
              <a:sym typeface="+mn-ea"/>
            </a:endParaRPr>
          </a:p>
          <a:p>
            <a:pPr marL="0" indent="304800" algn="l" defTabSz="266700">
              <a:lnSpc>
                <a:spcPct val="150000"/>
              </a:lnSpc>
              <a:spcBef>
                <a:spcPts val="500"/>
              </a:spcBef>
              <a:spcAft>
                <a:spcPts val="500"/>
              </a:spcAft>
            </a:pPr>
            <a:r>
              <a:rPr lang="en-US" altLang="zh-CN" sz="2000" b="1">
                <a:latin typeface="宋体" panose="02010600030101010101" pitchFamily="2" charset="-122"/>
                <a:ea typeface="宋体" panose="02010600030101010101" pitchFamily="2" charset="-122"/>
                <a:cs typeface="宋体" panose="02010600030101010101" pitchFamily="2" charset="-122"/>
                <a:sym typeface="+mn-ea"/>
              </a:rPr>
              <a:t>(ii) </a:t>
            </a:r>
            <a:r>
              <a:rPr lang="zh-CN" altLang="en-US" sz="2000" b="1">
                <a:latin typeface="宋体" panose="02010600030101010101" pitchFamily="2" charset="-122"/>
                <a:ea typeface="宋体" panose="02010600030101010101" pitchFamily="2" charset="-122"/>
                <a:cs typeface="宋体" panose="02010600030101010101" pitchFamily="2" charset="-122"/>
              </a:rPr>
              <a:t>总结和分析深度学习在数据融合中的应用，包括</a:t>
            </a:r>
            <a:r>
              <a:rPr lang="en-US" altLang="zh-CN" sz="2000" b="1">
                <a:latin typeface="宋体" panose="02010600030101010101" pitchFamily="2" charset="-122"/>
                <a:ea typeface="宋体" panose="02010600030101010101" pitchFamily="2" charset="-122"/>
                <a:cs typeface="宋体" panose="02010600030101010101" pitchFamily="2" charset="-122"/>
              </a:rPr>
              <a:t> GNN</a:t>
            </a:r>
            <a:r>
              <a:rPr lang="zh-CN" altLang="en-US" sz="2000" b="1">
                <a:latin typeface="宋体" panose="02010600030101010101" pitchFamily="2" charset="-122"/>
                <a:ea typeface="宋体" panose="02010600030101010101" pitchFamily="2" charset="-122"/>
                <a:cs typeface="宋体" panose="02010600030101010101" pitchFamily="2" charset="-122"/>
              </a:rPr>
              <a:t>、</a:t>
            </a:r>
            <a:r>
              <a:rPr lang="en-US" altLang="zh-CN" sz="2000" b="1">
                <a:latin typeface="宋体" panose="02010600030101010101" pitchFamily="2" charset="-122"/>
                <a:ea typeface="宋体" panose="02010600030101010101" pitchFamily="2" charset="-122"/>
                <a:cs typeface="宋体" panose="02010600030101010101" pitchFamily="2" charset="-122"/>
              </a:rPr>
              <a:t>Transformer</a:t>
            </a:r>
            <a:r>
              <a:rPr lang="zh-CN" altLang="en-US" sz="2000" b="1">
                <a:latin typeface="宋体" panose="02010600030101010101" pitchFamily="2" charset="-122"/>
                <a:ea typeface="宋体" panose="02010600030101010101" pitchFamily="2" charset="-122"/>
                <a:cs typeface="宋体" panose="02010600030101010101" pitchFamily="2" charset="-122"/>
              </a:rPr>
              <a:t>、自监督学习等。</a:t>
            </a:r>
            <a:endParaRPr lang="zh-CN" altLang="en-US" sz="2000" b="1">
              <a:latin typeface="宋体" panose="02010600030101010101" pitchFamily="2" charset="-122"/>
              <a:ea typeface="宋体" panose="02010600030101010101" pitchFamily="2" charset="-122"/>
              <a:cs typeface="宋体" panose="02010600030101010101" pitchFamily="2" charset="-122"/>
            </a:endParaRPr>
          </a:p>
          <a:p>
            <a:pPr marL="0" indent="304800" algn="l" defTabSz="266700">
              <a:lnSpc>
                <a:spcPct val="150000"/>
              </a:lnSpc>
              <a:spcBef>
                <a:spcPts val="500"/>
              </a:spcBef>
              <a:spcAft>
                <a:spcPts val="500"/>
              </a:spcAft>
            </a:pPr>
            <a:r>
              <a:rPr lang="en-US" altLang="zh-CN" sz="2000" b="1">
                <a:latin typeface="宋体" panose="02010600030101010101" pitchFamily="2" charset="-122"/>
                <a:ea typeface="宋体" panose="02010600030101010101" pitchFamily="2" charset="-122"/>
                <a:cs typeface="宋体" panose="02010600030101010101" pitchFamily="2" charset="-122"/>
                <a:sym typeface="+mn-ea"/>
              </a:rPr>
              <a:t>(iii) </a:t>
            </a:r>
            <a:r>
              <a:rPr lang="zh-CN" altLang="en-US" sz="2000" b="1" spc="100" dirty="0">
                <a:solidFill>
                  <a:schemeClr val="tx1">
                    <a:lumMod val="65000"/>
                    <a:lumOff val="35000"/>
                  </a:schemeClr>
                </a:solidFill>
                <a:latin typeface="宋体" panose="02010600030101010101" pitchFamily="2" charset="-122"/>
                <a:ea typeface="宋体" panose="02010600030101010101" pitchFamily="2" charset="-122"/>
                <a:cs typeface="宋体" panose="02010600030101010101" pitchFamily="2" charset="-122"/>
                <a:sym typeface="+mn-ea"/>
              </a:rPr>
              <a:t>探讨</a:t>
            </a:r>
            <a:r>
              <a:rPr lang="en-US" altLang="zh-CN" sz="2000" b="1" spc="100" dirty="0">
                <a:solidFill>
                  <a:schemeClr val="tx1">
                    <a:lumMod val="65000"/>
                    <a:lumOff val="35000"/>
                  </a:schemeClr>
                </a:solidFill>
                <a:latin typeface="宋体" panose="02010600030101010101" pitchFamily="2" charset="-122"/>
                <a:ea typeface="宋体" panose="02010600030101010101" pitchFamily="2" charset="-122"/>
                <a:cs typeface="宋体" panose="02010600030101010101" pitchFamily="2" charset="-122"/>
                <a:sym typeface="+mn-ea"/>
              </a:rPr>
              <a:t> LLMs </a:t>
            </a:r>
            <a:r>
              <a:rPr lang="zh-CN" altLang="en-US" sz="2000" b="1" spc="100" dirty="0">
                <a:solidFill>
                  <a:schemeClr val="tx1">
                    <a:lumMod val="65000"/>
                    <a:lumOff val="35000"/>
                  </a:schemeClr>
                </a:solidFill>
                <a:latin typeface="宋体" panose="02010600030101010101" pitchFamily="2" charset="-122"/>
                <a:ea typeface="宋体" panose="02010600030101010101" pitchFamily="2" charset="-122"/>
                <a:cs typeface="宋体" panose="02010600030101010101" pitchFamily="2" charset="-122"/>
                <a:sym typeface="+mn-ea"/>
              </a:rPr>
              <a:t>在城市计算中的潜在应用，并提供未来研究方向。</a:t>
            </a:r>
            <a:endParaRPr lang="zh-CN" altLang="en-US" sz="2000" b="1" spc="100" dirty="0">
              <a:solidFill>
                <a:schemeClr val="tx1">
                  <a:lumMod val="65000"/>
                  <a:lumOff val="35000"/>
                </a:schemeClr>
              </a:solidFill>
              <a:latin typeface="宋体" panose="02010600030101010101" pitchFamily="2" charset="-122"/>
              <a:ea typeface="宋体" panose="02010600030101010101" pitchFamily="2" charset="-122"/>
              <a:cs typeface="宋体" panose="02010600030101010101" pitchFamily="2" charset="-122"/>
              <a:sym typeface="+mn-ea"/>
            </a:endParaRPr>
          </a:p>
        </p:txBody>
      </p:sp>
      <p:sp>
        <p:nvSpPr>
          <p:cNvPr id="6" name="标题 5"/>
          <p:cNvSpPr>
            <a:spLocks noGrp="1"/>
          </p:cNvSpPr>
          <p:nvPr>
            <p:ph type="title"/>
          </p:nvPr>
        </p:nvSpPr>
        <p:spPr>
          <a:xfrm>
            <a:off x="439420" y="453345"/>
            <a:ext cx="10800000" cy="720000"/>
          </a:xfrm>
        </p:spPr>
        <p:txBody>
          <a:bodyPr>
            <a:normAutofit/>
          </a:bodyPr>
          <a:lstStyle/>
          <a:p>
            <a:pPr algn="l"/>
            <a:r>
              <a:rPr lang="zh-CN" altLang="en-US" sz="2400" dirty="0">
                <a:solidFill>
                  <a:schemeClr val="tx1">
                    <a:lumMod val="85000"/>
                    <a:lumOff val="15000"/>
                  </a:schemeClr>
                </a:solidFill>
                <a:latin typeface="微软雅黑" panose="020B0503020204020204" pitchFamily="34" charset="-122"/>
                <a:ea typeface="微软雅黑" panose="020B0503020204020204" pitchFamily="34" charset="-122"/>
                <a:cs typeface="+mn-cs"/>
                <a:sym typeface="微软雅黑" panose="020B0503020204020204" pitchFamily="34" charset="-122"/>
              </a:rPr>
              <a:t>总结解决方案</a:t>
            </a:r>
            <a:endParaRPr lang="zh-CN" altLang="en-US" dirty="0">
              <a:sym typeface="微软雅黑" panose="020B0503020204020204" pitchFamily="34" charset="-122"/>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a:stretch>
            <a:fillRect/>
          </a:stretch>
        </p:blipFill>
        <p:spPr>
          <a:xfrm>
            <a:off x="3268345" y="240665"/>
            <a:ext cx="5876925" cy="6376670"/>
          </a:xfrm>
          <a:prstGeom prst="rect">
            <a:avLst/>
          </a:prstGeom>
        </p:spPr>
      </p:pic>
    </p:spTree>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a*1"/>
  <p:tag name="KSO_WM_UNIT_LAYERLEVEL" val="1"/>
  <p:tag name="KSO_WM_TAG_VERSION" val="3.0"/>
  <p:tag name="KSO_WM_BEAUTIFY_FLAG" val="#wm#"/>
  <p:tag name="KSO_WM_UNIT_ISCONTENTSTITLE" val="0"/>
  <p:tag name="KSO_WM_UNIT_ISNUMDGMTITLE" val="0"/>
  <p:tag name="KSO_WM_UNIT_PRESET_TEXT" val="单击此处编辑母版标题样式"/>
  <p:tag name="KSO_WM_UNIT_NOCLEAR" val="0"/>
  <p:tag name="KSO_WM_UNIT_VALUE" val="20"/>
  <p:tag name="KSO_WM_UNIT_TYPE" val="a"/>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1"/>
  <p:tag name="KSO_WM_TEMPLATE_CATEGORY" val="custom"/>
  <p:tag name="KSO_WM_TEMPLATE_INDEX" val="20238441"/>
  <p:tag name="KSO_WM_UNIT_LAYERLEVEL" val="1"/>
  <p:tag name="KSO_WM_TAG_VERSION" val="3.0"/>
  <p:tag name="KSO_WM_BEAUTIFY_FLAG" val="#wm#"/>
  <p:tag name="KSO_WM_UNIT_TYPE" val="i"/>
  <p:tag name="KSO_WM_UNIT_INDEX" val="1"/>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custom20238441_1*i*2"/>
  <p:tag name="KSO_WM_TEMPLATE_CATEGORY" val="custom"/>
  <p:tag name="KSO_WM_TEMPLATE_INDEX" val="20238441"/>
  <p:tag name="KSO_WM_UNIT_LAYERLEVEL" val="1"/>
  <p:tag name="KSO_WM_TAG_VERSION" val="3.0"/>
  <p:tag name="KSO_WM_BEAUTIFY_FLAG" val="#wm#"/>
  <p:tag name="KSO_WM_UNIT_TYPE" val="i"/>
  <p:tag name="KSO_WM_UNIT_INDEX" val="2"/>
</p:tagLst>
</file>

<file path=ppt/tags/tag12.xml><?xml version="1.0" encoding="utf-8"?>
<p:tagLst xmlns:p="http://schemas.openxmlformats.org/presentationml/2006/main">
  <p:tag name="KSO_WM_UNIT_SUBTYPE" val="a"/>
  <p:tag name="KSO_WM_UNIT_TEXT_LAYER_COUNT" val="1"/>
  <p:tag name="KSO_WM_UNIT_NOCLEAR" val="0"/>
  <p:tag name="KSO_WM_UNIT_HIGHLIGHT" val="0"/>
  <p:tag name="KSO_WM_UNIT_COMPATIBLE" val="0"/>
  <p:tag name="KSO_WM_UNIT_DIAGRAM_ISNUMVISUAL" val="0"/>
  <p:tag name="KSO_WM_UNIT_DIAGRAM_ISREFERUNIT" val="0"/>
  <p:tag name="KSO_WM_UNIT_TYPE" val="f"/>
  <p:tag name="KSO_WM_UNIT_INDEX" val="1"/>
  <p:tag name="KSO_WM_UNIT_ID" val="custom20238441_1*f*1"/>
  <p:tag name="KSO_WM_TEMPLATE_CATEGORY" val="custom"/>
  <p:tag name="KSO_WM_TEMPLATE_INDEX" val="20238441"/>
  <p:tag name="KSO_WM_UNIT_LAYERLEVEL" val="1"/>
  <p:tag name="KSO_WM_TAG_VERSION" val="3.0"/>
  <p:tag name="KSO_WM_BEAUTIFY_FLAG" val="#wm#"/>
  <p:tag name="KSO_WM_UNIT_TEXT_TYPE" val="1"/>
  <p:tag name="KSO_WM_UNIT_PRESET_TEXT" val="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单击此处添加文本具体内容，简明扼要地阐述您的观点。根据需要可酌情增减文字，以便观者准确地理解您传达的思想"/>
</p:tagLst>
</file>

<file path=ppt/tags/tag13.xml><?xml version="1.0" encoding="utf-8"?>
<p:tagLst xmlns:p="http://schemas.openxmlformats.org/presentationml/2006/main">
  <p:tag name="KSO_WM_SLIDE_ID" val="custom20238441_1"/>
  <p:tag name="KSO_WM_TEMPLATE_SUBCATEGORY" val="0"/>
  <p:tag name="KSO_WM_TEMPLATE_MASTER_TYPE" val="0"/>
  <p:tag name="KSO_WM_TEMPLATE_COLOR_TYPE" val="0"/>
  <p:tag name="KSO_WM_SLIDE_TYPE" val="text"/>
  <p:tag name="KSO_WM_SLIDE_SUBTYPE" val="picTxt"/>
  <p:tag name="KSO_WM_SLIDE_ITEM_CNT" val="0"/>
  <p:tag name="KSO_WM_SLIDE_INDEX" val="1"/>
  <p:tag name="KSO_WM_SLIDE_SIZE" val="801*391"/>
  <p:tag name="KSO_WM_SLIDE_POSITION" val="41*74"/>
  <p:tag name="KSO_WM_TAG_VERSION" val="3.0"/>
  <p:tag name="KSO_WM_BEAUTIFY_FLAG" val="#wm#"/>
  <p:tag name="KSO_WM_TEMPLATE_CATEGORY" val="custom"/>
  <p:tag name="KSO_WM_TEMPLATE_INDEX" val="20238441"/>
  <p:tag name="KSO_WM_SLIDE_LAYOUT" val="a_f"/>
  <p:tag name="KSO_WM_SLIDE_LAYOUT_CNT" val="1_1"/>
</p:tagLst>
</file>

<file path=ppt/tags/tag14.xml><?xml version="1.0" encoding="utf-8"?>
<p:tagLst xmlns:p="http://schemas.openxmlformats.org/presentationml/2006/main">
  <p:tag name="KSO_WM_DIAGRAM_VIRTUALLY_FRAME" val="{&quot;height&quot;:263.0223622047244,&quot;left&quot;:53.45,&quot;top&quot;:157.3083464566929,&quot;width&quot;:853.0966141732282}"/>
</p:tagLst>
</file>

<file path=ppt/tags/tag15.xml><?xml version="1.0" encoding="utf-8"?>
<p:tagLst xmlns:p="http://schemas.openxmlformats.org/presentationml/2006/main">
  <p:tag name="KSO_WM_DIAGRAM_VIRTUALLY_FRAME" val="{&quot;height&quot;:263.0223622047244,&quot;left&quot;:53.45,&quot;top&quot;:157.3083464566929,&quot;width&quot;:853.0966141732282}"/>
</p:tagLst>
</file>

<file path=ppt/tags/tag16.xml><?xml version="1.0" encoding="utf-8"?>
<p:tagLst xmlns:p="http://schemas.openxmlformats.org/presentationml/2006/main">
  <p:tag name="TABLE_ENDDRAG_ORIGIN_RECT" val="695*333"/>
  <p:tag name="TABLE_ENDDRAG_RECT" val="145*166*695*333"/>
</p:tagLst>
</file>

<file path=ppt/tags/tag17.xml><?xml version="1.0" encoding="utf-8"?>
<p:tagLst xmlns:p="http://schemas.openxmlformats.org/presentationml/2006/main">
  <p:tag name="KSO_WM_DIAGRAM_VIRTUALLY_FRAME" val="{&quot;height&quot;:147.41905511811032,&quot;left&quot;:573.531653543307,&quot;top&quot;:345.2607086614173,&quot;width&quot;:318.86834645669296}"/>
</p:tagLst>
</file>

<file path=ppt/tags/tag18.xml><?xml version="1.0" encoding="utf-8"?>
<p:tagLst xmlns:p="http://schemas.openxmlformats.org/presentationml/2006/main">
  <p:tag name="KSO_WM_DIAGRAM_VIRTUALLY_FRAME" val="{&quot;height&quot;:147.41905511811032,&quot;left&quot;:573.531653543307,&quot;top&quot;:345.2607086614173,&quot;width&quot;:318.86834645669296}"/>
</p:tagLst>
</file>

<file path=ppt/tags/tag19.xml><?xml version="1.0" encoding="utf-8"?>
<p:tagLst xmlns:p="http://schemas.openxmlformats.org/presentationml/2006/main">
  <p:tag name="KSO_WM_DIAGRAM_VIRTUALLY_FRAME" val="{&quot;height&quot;:147.41905511811032,&quot;left&quot;:573.531653543307,&quot;top&quot;:345.2607086614173,&quot;width&quot;:318.86834645669296}"/>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20.xml><?xml version="1.0" encoding="utf-8"?>
<p:tagLst xmlns:p="http://schemas.openxmlformats.org/presentationml/2006/main">
  <p:tag name="KSO_WM_DIAGRAM_VIRTUALLY_FRAME" val="{&quot;height&quot;:147.41905511811032,&quot;left&quot;:573.531653543307,&quot;top&quot;:345.2607086614173,&quot;width&quot;:318.86834645669296}"/>
</p:tagLst>
</file>

<file path=ppt/tags/tag21.xml><?xml version="1.0" encoding="utf-8"?>
<p:tagLst xmlns:p="http://schemas.openxmlformats.org/presentationml/2006/main">
  <p:tag name="commondata" val="eyJoZGlkIjoiNmVlYjdjMDI5ZGY2NGEyYzg2YjE5OTBhOTI0MzJlODEifQ=="/>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3.0"/>
  <p:tag name="KSO_WM_BEAUTIFY_FLAG" val="#wm#"/>
</p:tagLst>
</file>

<file path=ppt/tags/tag5.xml><?xml version="1.0" encoding="utf-8"?>
<p:tagLst xmlns:p="http://schemas.openxmlformats.org/presentationml/2006/main">
  <p:tag name="KSO_WM_DIAGRAM_VIRTUALLY_FRAME" val="{&quot;height&quot;:157.0666929133859,&quot;left&quot;:574.3316535433071,&quot;top&quot;:335.61307086614175,&quot;width&quot;:313.52094488188976}"/>
</p:tagLst>
</file>

<file path=ppt/tags/tag6.xml><?xml version="1.0" encoding="utf-8"?>
<p:tagLst xmlns:p="http://schemas.openxmlformats.org/presentationml/2006/main">
  <p:tag name="KSO_WM_DIAGRAM_VIRTUALLY_FRAME" val="{&quot;height&quot;:157.0666929133859,&quot;left&quot;:574.3316535433071,&quot;top&quot;:335.61307086614175,&quot;width&quot;:313.52094488188976}"/>
</p:tagLst>
</file>

<file path=ppt/tags/tag7.xml><?xml version="1.0" encoding="utf-8"?>
<p:tagLst xmlns:p="http://schemas.openxmlformats.org/presentationml/2006/main">
  <p:tag name="KSO_WM_DIAGRAM_VIRTUALLY_FRAME" val="{&quot;height&quot;:157.0666929133859,&quot;left&quot;:574.3316535433071,&quot;top&quot;:335.61307086614175,&quot;width&quot;:313.52094488188976}"/>
</p:tagLst>
</file>

<file path=ppt/tags/tag8.xml><?xml version="1.0" encoding="utf-8"?>
<p:tagLst xmlns:p="http://schemas.openxmlformats.org/presentationml/2006/main">
  <p:tag name="KSO_WM_DIAGRAM_VIRTUALLY_FRAME" val="{&quot;height&quot;:157.0666929133859,&quot;left&quot;:574.3316535433071,&quot;top&quot;:335.61307086614175,&quot;width&quot;:313.52094488188976}"/>
</p:tagLst>
</file>

<file path=ppt/tags/tag9.xml><?xml version="1.0" encoding="utf-8"?>
<p:tagLst xmlns:p="http://schemas.openxmlformats.org/presentationml/2006/main">
  <p:tag name="KSO_WM_UNIT_ISCONTENTSTITLE" val="0"/>
  <p:tag name="KSO_WM_UNIT_ISNUMDGMTITLE" val="0"/>
  <p:tag name="KSO_WM_UNIT_NOCLEAR" val="0"/>
  <p:tag name="KSO_WM_UNIT_HIGHLIGHT" val="0"/>
  <p:tag name="KSO_WM_UNIT_COMPATIBLE" val="0"/>
  <p:tag name="KSO_WM_UNIT_DIAGRAM_ISNUMVISUAL" val="0"/>
  <p:tag name="KSO_WM_UNIT_DIAGRAM_ISREFERUNIT" val="0"/>
  <p:tag name="KSO_WM_UNIT_TYPE" val="a"/>
  <p:tag name="KSO_WM_UNIT_INDEX" val="1"/>
  <p:tag name="KSO_WM_UNIT_ID" val="custom20238441_1*a*1"/>
  <p:tag name="KSO_WM_TEMPLATE_CATEGORY" val="custom"/>
  <p:tag name="KSO_WM_TEMPLATE_INDEX" val="20238441"/>
  <p:tag name="KSO_WM_UNIT_LAYERLEVEL" val="1"/>
  <p:tag name="KSO_WM_TAG_VERSION" val="3.0"/>
  <p:tag name="KSO_WM_BEAUTIFY_FLAG" val="#wm#"/>
  <p:tag name="KSO_WM_UNIT_TEXT_TYPE" val="1"/>
  <p:tag name="KSO_WM_UNIT_PRESET_TEXT" val="单击此处添加标题"/>
</p:tagLst>
</file>

<file path=ppt/theme/theme1.xml><?xml version="1.0" encoding="utf-8"?>
<a:theme xmlns:a="http://schemas.openxmlformats.org/drawingml/2006/main" name="Office Theme">
  <a:themeElements>
    <a:clrScheme name="自定义 188">
      <a:dk1>
        <a:sysClr val="windowText" lastClr="000000"/>
      </a:dk1>
      <a:lt1>
        <a:sysClr val="window" lastClr="FFFFFF"/>
      </a:lt1>
      <a:dk2>
        <a:srgbClr val="44546A"/>
      </a:dk2>
      <a:lt2>
        <a:srgbClr val="E7E6E6"/>
      </a:lt2>
      <a:accent1>
        <a:srgbClr val="341F24"/>
      </a:accent1>
      <a:accent2>
        <a:srgbClr val="8BC145"/>
      </a:accent2>
      <a:accent3>
        <a:srgbClr val="36AFCE"/>
      </a:accent3>
      <a:accent4>
        <a:srgbClr val="1D6FA9"/>
      </a:accent4>
      <a:accent5>
        <a:srgbClr val="B74919"/>
      </a:accent5>
      <a:accent6>
        <a:srgbClr val="F19D19"/>
      </a:accent6>
      <a:hlink>
        <a:srgbClr val="0563C1"/>
      </a:hlink>
      <a:folHlink>
        <a:srgbClr val="954F72"/>
      </a:folHlink>
    </a:clrScheme>
    <a:fontScheme name="Office 主题​​">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1992</Words>
  <Application>WPS 演示</Application>
  <PresentationFormat>宽屏</PresentationFormat>
  <Paragraphs>317</Paragraphs>
  <Slides>33</Slides>
  <Notes>4</Notes>
  <HiddenSlides>0</HiddenSlides>
  <MMClips>0</MMClips>
  <ScaleCrop>false</ScaleCrop>
  <HeadingPairs>
    <vt:vector size="6" baseType="variant">
      <vt:variant>
        <vt:lpstr>已用的字体</vt:lpstr>
      </vt:variant>
      <vt:variant>
        <vt:i4>15</vt:i4>
      </vt:variant>
      <vt:variant>
        <vt:lpstr>主题</vt:lpstr>
      </vt:variant>
      <vt:variant>
        <vt:i4>1</vt:i4>
      </vt:variant>
      <vt:variant>
        <vt:lpstr>幻灯片标题</vt:lpstr>
      </vt:variant>
      <vt:variant>
        <vt:i4>33</vt:i4>
      </vt:variant>
    </vt:vector>
  </HeadingPairs>
  <TitlesOfParts>
    <vt:vector size="49" baseType="lpstr">
      <vt:lpstr>Arial</vt:lpstr>
      <vt:lpstr>宋体</vt:lpstr>
      <vt:lpstr>Wingdings</vt:lpstr>
      <vt:lpstr>微软雅黑</vt:lpstr>
      <vt:lpstr>黑体</vt:lpstr>
      <vt:lpstr>Times New Roman</vt:lpstr>
      <vt:lpstr>NimbusRomNo9L-Regu</vt:lpstr>
      <vt:lpstr>ESRI AMFM Electric</vt:lpstr>
      <vt:lpstr>Arial Unicode MS</vt:lpstr>
      <vt:lpstr>等线</vt:lpstr>
      <vt:lpstr>Arial</vt:lpstr>
      <vt:lpstr>Calibri</vt:lpstr>
      <vt:lpstr>等线 Light</vt:lpstr>
      <vt:lpstr>Calibri Light</vt:lpstr>
      <vt:lpstr>BatangChe</vt:lpstr>
      <vt:lpstr>Office Theme</vt:lpstr>
      <vt:lpstr>PowerPoint 演示文稿</vt:lpstr>
      <vt:lpstr>PowerPoint 演示文稿</vt:lpstr>
      <vt:lpstr>Deep learning for cross-domain data fusion in urban computing:  Taxonomy,advances, and outlook </vt:lpstr>
      <vt:lpstr>PowerPoint 演示文稿</vt:lpstr>
      <vt:lpstr>PowerPoint 演示文稿</vt:lpstr>
      <vt:lpstr>背景和目标</vt:lpstr>
      <vt:lpstr>研究挑战</vt:lpstr>
      <vt:lpstr>总结解决方案</vt:lpstr>
      <vt:lpstr>PowerPoint 演示文稿</vt:lpstr>
      <vt:lpstr>PowerPoint 演示文稿</vt:lpstr>
      <vt:lpstr>PowerPoint 演示文稿</vt:lpstr>
      <vt:lpstr>PowerPoint 演示文稿</vt:lpstr>
      <vt:lpstr>PowerPoint 演示文稿</vt:lpstr>
      <vt:lpstr>特征融合</vt:lpstr>
      <vt:lpstr>PowerPoint 演示文稿</vt:lpstr>
      <vt:lpstr>PowerPoint 演示文稿</vt:lpstr>
      <vt:lpstr>PowerPoint 演示文稿</vt:lpstr>
      <vt:lpstr>PowerPoint 演示文稿</vt:lpstr>
      <vt:lpstr>对齐融合</vt:lpstr>
      <vt:lpstr>PowerPoint 演示文稿</vt:lpstr>
      <vt:lpstr>PowerPoint 演示文稿</vt:lpstr>
      <vt:lpstr>对比融合</vt:lpstr>
      <vt:lpstr>PowerPoint 演示文稿</vt:lpstr>
      <vt:lpstr>PowerPoint 演示文稿</vt:lpstr>
      <vt:lpstr>生成融合</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peaterq</dc:creator>
  <cp:lastModifiedBy>剑舞</cp:lastModifiedBy>
  <cp:revision>549</cp:revision>
  <dcterms:created xsi:type="dcterms:W3CDTF">2019-06-09T06:58:00Z</dcterms:created>
  <dcterms:modified xsi:type="dcterms:W3CDTF">2025-03-16T12:09:47Z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160C25CE38C146689505DEF66EFC51F9_12</vt:lpwstr>
  </property>
  <property fmtid="{D5CDD505-2E9C-101B-9397-08002B2CF9AE}" pid="3" name="KSOProductBuildVer">
    <vt:lpwstr>2052-12.1.0.20305</vt:lpwstr>
  </property>
</Properties>
</file>

<file path=docProps/thumbnail.jpeg>
</file>